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08" r:id="rId1"/>
  </p:sldMasterIdLst>
  <p:notesMasterIdLst>
    <p:notesMasterId r:id="rId50"/>
  </p:notesMasterIdLst>
  <p:sldIdLst>
    <p:sldId id="282" r:id="rId2"/>
    <p:sldId id="279" r:id="rId3"/>
    <p:sldId id="280" r:id="rId4"/>
    <p:sldId id="303" r:id="rId5"/>
    <p:sldId id="263" r:id="rId6"/>
    <p:sldId id="304" r:id="rId7"/>
    <p:sldId id="292" r:id="rId8"/>
    <p:sldId id="305" r:id="rId9"/>
    <p:sldId id="306" r:id="rId10"/>
    <p:sldId id="307" r:id="rId11"/>
    <p:sldId id="308" r:id="rId12"/>
    <p:sldId id="309" r:id="rId13"/>
    <p:sldId id="310" r:id="rId14"/>
    <p:sldId id="345" r:id="rId15"/>
    <p:sldId id="344" r:id="rId16"/>
    <p:sldId id="346" r:id="rId17"/>
    <p:sldId id="312" r:id="rId18"/>
    <p:sldId id="313" r:id="rId19"/>
    <p:sldId id="342" r:id="rId20"/>
    <p:sldId id="347" r:id="rId21"/>
    <p:sldId id="351" r:id="rId22"/>
    <p:sldId id="348" r:id="rId23"/>
    <p:sldId id="350" r:id="rId24"/>
    <p:sldId id="340" r:id="rId25"/>
    <p:sldId id="301" r:id="rId26"/>
    <p:sldId id="299" r:id="rId27"/>
    <p:sldId id="300" r:id="rId28"/>
    <p:sldId id="271" r:id="rId29"/>
    <p:sldId id="293" r:id="rId30"/>
    <p:sldId id="315" r:id="rId31"/>
    <p:sldId id="294" r:id="rId32"/>
    <p:sldId id="316" r:id="rId33"/>
    <p:sldId id="272" r:id="rId34"/>
    <p:sldId id="343" r:id="rId35"/>
    <p:sldId id="352" r:id="rId36"/>
    <p:sldId id="317" r:id="rId37"/>
    <p:sldId id="322" r:id="rId38"/>
    <p:sldId id="323" r:id="rId39"/>
    <p:sldId id="318" r:id="rId40"/>
    <p:sldId id="319" r:id="rId41"/>
    <p:sldId id="320" r:id="rId42"/>
    <p:sldId id="321" r:id="rId43"/>
    <p:sldId id="324" r:id="rId44"/>
    <p:sldId id="325" r:id="rId45"/>
    <p:sldId id="326" r:id="rId46"/>
    <p:sldId id="327" r:id="rId47"/>
    <p:sldId id="328" r:id="rId48"/>
    <p:sldId id="283" r:id="rId4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1FD1AA1-D33B-43F5-B4CB-DCFABD233C35}">
          <p14:sldIdLst>
            <p14:sldId id="282"/>
            <p14:sldId id="279"/>
            <p14:sldId id="280"/>
            <p14:sldId id="303"/>
            <p14:sldId id="263"/>
            <p14:sldId id="304"/>
            <p14:sldId id="292"/>
            <p14:sldId id="305"/>
            <p14:sldId id="306"/>
            <p14:sldId id="307"/>
            <p14:sldId id="308"/>
            <p14:sldId id="309"/>
            <p14:sldId id="310"/>
            <p14:sldId id="345"/>
            <p14:sldId id="344"/>
            <p14:sldId id="346"/>
            <p14:sldId id="312"/>
            <p14:sldId id="313"/>
            <p14:sldId id="342"/>
            <p14:sldId id="347"/>
            <p14:sldId id="351"/>
            <p14:sldId id="348"/>
            <p14:sldId id="350"/>
            <p14:sldId id="340"/>
            <p14:sldId id="301"/>
            <p14:sldId id="299"/>
            <p14:sldId id="300"/>
            <p14:sldId id="271"/>
            <p14:sldId id="293"/>
            <p14:sldId id="315"/>
            <p14:sldId id="294"/>
            <p14:sldId id="316"/>
            <p14:sldId id="272"/>
            <p14:sldId id="343"/>
            <p14:sldId id="352"/>
            <p14:sldId id="317"/>
            <p14:sldId id="322"/>
            <p14:sldId id="323"/>
            <p14:sldId id="318"/>
            <p14:sldId id="319"/>
            <p14:sldId id="320"/>
            <p14:sldId id="321"/>
            <p14:sldId id="324"/>
            <p14:sldId id="325"/>
            <p14:sldId id="326"/>
            <p14:sldId id="327"/>
            <p14:sldId id="328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5E9EB"/>
    <a:srgbClr val="83959D"/>
    <a:srgbClr val="008000"/>
    <a:srgbClr val="CCECFF"/>
    <a:srgbClr val="A5A5A5"/>
    <a:srgbClr val="0099CC"/>
    <a:srgbClr val="99CCFF"/>
    <a:srgbClr val="CAE8F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9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96" y="60"/>
      </p:cViewPr>
      <p:guideLst>
        <p:guide orient="horz" pos="2183"/>
        <p:guide pos="2880"/>
      </p:guideLst>
    </p:cSldViewPr>
  </p:slid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100" d="100"/>
        <a:sy n="100" d="100"/>
      </p:scale>
      <p:origin x="0" y="-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C14E2-3131-4C89-BCBA-66B4471AEB40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216E1-75F5-44C4-8557-A69FC8B70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02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216E1-75F5-44C4-8557-A69FC8B70D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55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216E1-75F5-44C4-8557-A69FC8B70D0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30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6B675-1D07-4922-85F6-28589AFD8B5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94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6B675-1D07-4922-85F6-28589AFD8B5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74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6B675-1D07-4922-85F6-28589AFD8B5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59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6B675-1D07-4922-85F6-28589AFD8B5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73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EBD6252-EB03-4F8B-9859-5F9D843FF4AC}" type="datetimeFigureOut">
              <a:rPr lang="fa-IR" smtClean="0"/>
              <a:t>02/07/1441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98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02/07/1441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10428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02/07/1441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4556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02/07/1441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6511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lang="en-US" sz="6000" b="1" kern="1200" cap="all" baseline="0" dirty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02/07/1441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98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02/07/1441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09526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02/07/1441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8076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02/07/1441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9543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02/07/1441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9896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02/07/1441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4920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02/07/1441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0522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1EBD6252-EB03-4F8B-9859-5F9D843FF4AC}" type="datetimeFigureOut">
              <a:rPr lang="fa-IR" smtClean="0"/>
              <a:t>02/07/1441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79753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6525" y="5267339"/>
            <a:ext cx="3536625" cy="689514"/>
          </a:xfrm>
        </p:spPr>
        <p:txBody>
          <a:bodyPr>
            <a:normAutofit/>
          </a:bodyPr>
          <a:lstStyle/>
          <a:p>
            <a:pPr algn="ctr"/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اداره کل معماری و ساختمان</a:t>
            </a:r>
            <a:b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مهرماه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1398</a:t>
            </a:r>
            <a:endParaRPr lang="en-US" sz="14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35768" y="1836738"/>
            <a:ext cx="8215313" cy="2292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0" kern="1200" cap="all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>
              <a:lnSpc>
                <a:spcPct val="260000"/>
              </a:lnSpc>
            </a:pP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مدارک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و مستندات جهت طرح در کمیته نمای 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منطقه</a:t>
            </a:r>
          </a:p>
          <a:p>
            <a:pPr algn="ctr" rtl="1">
              <a:lnSpc>
                <a:spcPct val="260000"/>
              </a:lnSpc>
            </a:pP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موقعیت بنا در بدنه شهری : 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نبش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یا کنج</a:t>
            </a:r>
            <a:endParaRPr lang="fa-IR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 rtl="1">
              <a:lnSpc>
                <a:spcPct val="260000"/>
              </a:lnSpc>
            </a:pP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 </a:t>
            </a:r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(املاک </a:t>
            </a:r>
            <a:r>
              <a:rPr lang="fa-IR" sz="1600" b="1" dirty="0">
                <a:solidFill>
                  <a:schemeClr val="tx1"/>
                </a:solidFill>
                <a:cs typeface="B Nazanin" panose="00000400000000000000" pitchFamily="2" charset="-78"/>
              </a:rPr>
              <a:t>دارای درخواست قبل از 1398/05/01 </a:t>
            </a:r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)</a:t>
            </a:r>
            <a:endParaRPr lang="fa-IR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473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336979" y="6271034"/>
            <a:ext cx="647004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ساختمان مجاور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چپ2 </a:t>
            </a:r>
            <a:r>
              <a:rPr lang="fa-IR" sz="2000" b="1" dirty="0">
                <a:cs typeface="B Nazanin" panose="00000400000000000000" pitchFamily="2" charset="-78"/>
              </a:rPr>
              <a:t>در گذر شماره </a:t>
            </a:r>
            <a:r>
              <a:rPr lang="fa-IR" sz="2000" b="1" dirty="0" smtClean="0">
                <a:cs typeface="B Nazanin" panose="00000400000000000000" pitchFamily="2" charset="-78"/>
              </a:rPr>
              <a:t>2 مجاور </a:t>
            </a:r>
            <a:r>
              <a:rPr lang="fa-IR" sz="2000" b="1" dirty="0">
                <a:cs typeface="B Nazanin" panose="00000400000000000000" pitchFamily="2" charset="-78"/>
              </a:rPr>
              <a:t>ملک 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149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05241" y="6235298"/>
            <a:ext cx="5726247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نمای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روبرو  1 </a:t>
            </a:r>
            <a:r>
              <a:rPr lang="fa-IR" sz="2000" b="1" dirty="0">
                <a:cs typeface="B Nazanin" panose="00000400000000000000" pitchFamily="2" charset="-78"/>
              </a:rPr>
              <a:t>در گذر شماره </a:t>
            </a:r>
            <a:r>
              <a:rPr lang="fa-IR" sz="2000" b="1" dirty="0" smtClean="0">
                <a:cs typeface="B Nazanin" panose="00000400000000000000" pitchFamily="2" charset="-78"/>
              </a:rPr>
              <a:t>1 </a:t>
            </a:r>
            <a:r>
              <a:rPr lang="fa-IR" sz="2000" b="1" dirty="0">
                <a:cs typeface="B Nazanin" panose="00000400000000000000" pitchFamily="2" charset="-78"/>
              </a:rPr>
              <a:t>مجاور ملک 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525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32492" y="6235298"/>
            <a:ext cx="56717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نمای روبرو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2 </a:t>
            </a:r>
            <a:r>
              <a:rPr lang="fa-IR" sz="2000" b="1" dirty="0">
                <a:cs typeface="B Nazanin" panose="00000400000000000000" pitchFamily="2" charset="-78"/>
              </a:rPr>
              <a:t>در گذر شماره 1 مجاور ملک 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224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77990" y="6235298"/>
            <a:ext cx="5780750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نمای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روبرو3 </a:t>
            </a:r>
            <a:r>
              <a:rPr lang="fa-IR" sz="2000" b="1" dirty="0">
                <a:cs typeface="B Nazanin" panose="00000400000000000000" pitchFamily="2" charset="-78"/>
              </a:rPr>
              <a:t>در گذر شماره 1 مجاور ملک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4389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77990" y="6235298"/>
            <a:ext cx="5780750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نمای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روبرو4 </a:t>
            </a:r>
            <a:r>
              <a:rPr lang="fa-IR" sz="2000" b="1" dirty="0">
                <a:cs typeface="B Nazanin" panose="00000400000000000000" pitchFamily="2" charset="-78"/>
              </a:rPr>
              <a:t>در گذر شماره </a:t>
            </a:r>
            <a:r>
              <a:rPr lang="fa-IR" sz="2000" b="1" dirty="0" smtClean="0">
                <a:cs typeface="B Nazanin" panose="00000400000000000000" pitchFamily="2" charset="-78"/>
              </a:rPr>
              <a:t>2 </a:t>
            </a:r>
            <a:r>
              <a:rPr lang="fa-IR" sz="2000" b="1" dirty="0">
                <a:cs typeface="B Nazanin" panose="00000400000000000000" pitchFamily="2" charset="-78"/>
              </a:rPr>
              <a:t>مجاور ملک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6403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77990" y="6235298"/>
            <a:ext cx="5780750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نمای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روبرو5 </a:t>
            </a:r>
            <a:r>
              <a:rPr lang="fa-IR" sz="2000" b="1" dirty="0">
                <a:cs typeface="B Nazanin" panose="00000400000000000000" pitchFamily="2" charset="-78"/>
              </a:rPr>
              <a:t>در گذر شماره </a:t>
            </a:r>
            <a:r>
              <a:rPr lang="fa-IR" sz="2000" b="1" dirty="0" smtClean="0">
                <a:cs typeface="B Nazanin" panose="00000400000000000000" pitchFamily="2" charset="-78"/>
              </a:rPr>
              <a:t>2 </a:t>
            </a:r>
            <a:r>
              <a:rPr lang="fa-IR" sz="2000" b="1" dirty="0">
                <a:cs typeface="B Nazanin" panose="00000400000000000000" pitchFamily="2" charset="-78"/>
              </a:rPr>
              <a:t>مجاور ملک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749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77990" y="6235298"/>
            <a:ext cx="5780750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نمای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روبرو6 </a:t>
            </a:r>
            <a:r>
              <a:rPr lang="fa-IR" sz="2000" b="1" dirty="0">
                <a:cs typeface="B Nazanin" panose="00000400000000000000" pitchFamily="2" charset="-78"/>
              </a:rPr>
              <a:t>در گذر شماره </a:t>
            </a:r>
            <a:r>
              <a:rPr lang="fa-IR" sz="2000" b="1" dirty="0" smtClean="0">
                <a:cs typeface="B Nazanin" panose="00000400000000000000" pitchFamily="2" charset="-78"/>
              </a:rPr>
              <a:t>2 </a:t>
            </a:r>
            <a:r>
              <a:rPr lang="fa-IR" sz="2000" b="1" dirty="0">
                <a:cs typeface="B Nazanin" panose="00000400000000000000" pitchFamily="2" charset="-78"/>
              </a:rPr>
              <a:t>مجاور ملک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9742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84697" y="6256746"/>
            <a:ext cx="677461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پرسپکتیوی از </a:t>
            </a:r>
            <a:r>
              <a:rPr lang="fa-IR" sz="2000" b="1" dirty="0" smtClean="0">
                <a:cs typeface="B Nazanin" panose="00000400000000000000" pitchFamily="2" charset="-78"/>
              </a:rPr>
              <a:t>نما </a:t>
            </a:r>
            <a:r>
              <a:rPr lang="fa-IR" sz="2000" b="1" dirty="0">
                <a:cs typeface="B Nazanin" panose="00000400000000000000" pitchFamily="2" charset="-78"/>
              </a:rPr>
              <a:t>به همراه </a:t>
            </a:r>
            <a:r>
              <a:rPr lang="fa-IR" sz="2000" b="1" dirty="0" smtClean="0">
                <a:cs typeface="B Nazanin" panose="00000400000000000000" pitchFamily="2" charset="-78"/>
              </a:rPr>
              <a:t>مجاورین 1 در گذر شماره 1 مجاور ملک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148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50042" y="6256746"/>
            <a:ext cx="7043916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</a:t>
            </a:r>
            <a:r>
              <a:rPr lang="fa-IR" sz="2000" b="1" dirty="0" err="1">
                <a:cs typeface="B Nazanin" panose="00000400000000000000" pitchFamily="2" charset="-78"/>
              </a:rPr>
              <a:t>پرسپکتیوی</a:t>
            </a:r>
            <a:r>
              <a:rPr lang="fa-IR" sz="2000" b="1" dirty="0">
                <a:cs typeface="B Nazanin" panose="00000400000000000000" pitchFamily="2" charset="-78"/>
              </a:rPr>
              <a:t> از نما به همراه مجاورین </a:t>
            </a:r>
            <a:r>
              <a:rPr lang="fa-IR" sz="2000" b="1" dirty="0" smtClean="0">
                <a:cs typeface="B Nazanin" panose="00000400000000000000" pitchFamily="2" charset="-78"/>
              </a:rPr>
              <a:t>2 در </a:t>
            </a:r>
            <a:r>
              <a:rPr lang="fa-IR" sz="2000" b="1" dirty="0">
                <a:cs typeface="B Nazanin" panose="00000400000000000000" pitchFamily="2" charset="-78"/>
              </a:rPr>
              <a:t>گذر شماره </a:t>
            </a:r>
            <a:r>
              <a:rPr lang="fa-IR" sz="2000" b="1" dirty="0" smtClean="0">
                <a:cs typeface="B Nazanin" panose="00000400000000000000" pitchFamily="2" charset="-78"/>
              </a:rPr>
              <a:t>2 </a:t>
            </a:r>
            <a:r>
              <a:rPr lang="fa-IR" sz="2000" b="1" dirty="0">
                <a:cs typeface="B Nazanin" panose="00000400000000000000" pitchFamily="2" charset="-78"/>
              </a:rPr>
              <a:t>مجاور ملک</a:t>
            </a:r>
          </a:p>
        </p:txBody>
      </p:sp>
    </p:spTree>
    <p:extLst>
      <p:ext uri="{BB962C8B-B14F-4D97-AF65-F5344CB8AC3E}">
        <p14:creationId xmlns:p14="http://schemas.microsoft.com/office/powerpoint/2010/main" val="396738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04254" y="6223067"/>
            <a:ext cx="5535491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از بناهای واجد ارزش در محدوده (در صورت وجود )</a:t>
            </a:r>
          </a:p>
        </p:txBody>
      </p:sp>
    </p:spTree>
    <p:extLst>
      <p:ext uri="{BB962C8B-B14F-4D97-AF65-F5344CB8AC3E}">
        <p14:creationId xmlns:p14="http://schemas.microsoft.com/office/powerpoint/2010/main" val="245669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277567"/>
              </p:ext>
            </p:extLst>
          </p:nvPr>
        </p:nvGraphicFramePr>
        <p:xfrm>
          <a:off x="1538514" y="1242891"/>
          <a:ext cx="6314461" cy="47520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5995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149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2000">
                <a:tc gridSpan="2"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cs typeface="B Nazanin" panose="00000400000000000000" pitchFamily="2" charset="-78"/>
                        </a:rPr>
                        <a:t> 1-1  ارائه جدول مشخصات ساختمان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شماره پرونده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نام مالک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منطقه و ناحیه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آدرس ملک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مساحت ملک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cs typeface="B Nazanin" panose="00000400000000000000" pitchFamily="2" charset="-78"/>
                        </a:rPr>
                        <a:t>پهنه طرح تفصیلی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cs typeface="B Nazanin" panose="00000400000000000000" pitchFamily="2" charset="-78"/>
                        </a:rPr>
                        <a:t>سطح اشغال 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cs typeface="B Nazanin" panose="00000400000000000000" pitchFamily="2" charset="-78"/>
                        </a:rPr>
                        <a:t>تراکم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 جدول بنای مجاز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معابر اصلاح شده (مجاور ملک)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57163" y="163515"/>
            <a:ext cx="8815387" cy="5365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16637" y="-100016"/>
            <a:ext cx="17107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a-IR" sz="2400" b="1" dirty="0">
                <a:cs typeface="B Nazanin" panose="00000400000000000000" pitchFamily="2" charset="-78"/>
              </a:rPr>
              <a:t>1- اطلاعات نما</a:t>
            </a:r>
          </a:p>
        </p:txBody>
      </p:sp>
    </p:spTree>
    <p:extLst>
      <p:ext uri="{BB962C8B-B14F-4D97-AF65-F5344CB8AC3E}">
        <p14:creationId xmlns:p14="http://schemas.microsoft.com/office/powerpoint/2010/main" val="296412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28662" y="6349097"/>
            <a:ext cx="7758113" cy="508903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257175" indent="-257175" algn="ctr">
              <a:buFont typeface="Wingdings" panose="05000000000000000000" pitchFamily="2" charset="2"/>
              <a:buChar char="q"/>
            </a:pPr>
            <a:r>
              <a:rPr lang="fa-IR" sz="2000" dirty="0">
                <a:solidFill>
                  <a:srgbClr val="262626"/>
                </a:solidFill>
                <a:cs typeface="B Traffic" panose="00000400000000000000" pitchFamily="2" charset="-78"/>
              </a:rPr>
              <a:t>تصویر </a:t>
            </a:r>
            <a:r>
              <a:rPr lang="fa-IR" sz="2000" dirty="0" err="1">
                <a:solidFill>
                  <a:srgbClr val="262626"/>
                </a:solidFill>
                <a:cs typeface="B Traffic" panose="00000400000000000000" pitchFamily="2" charset="-78"/>
              </a:rPr>
              <a:t>پرسپکتیوی</a:t>
            </a:r>
            <a:r>
              <a:rPr lang="fa-IR" sz="2000" dirty="0">
                <a:solidFill>
                  <a:srgbClr val="262626"/>
                </a:solidFill>
                <a:cs typeface="B Traffic" panose="00000400000000000000" pitchFamily="2" charset="-78"/>
              </a:rPr>
              <a:t> </a:t>
            </a:r>
            <a:r>
              <a:rPr lang="fa-IR" sz="2000" dirty="0" smtClean="0">
                <a:solidFill>
                  <a:srgbClr val="262626"/>
                </a:solidFill>
                <a:cs typeface="B Traffic" panose="00000400000000000000" pitchFamily="2" charset="-78"/>
              </a:rPr>
              <a:t>ویژه 1 </a:t>
            </a:r>
            <a:r>
              <a:rPr lang="fa-IR" sz="2000" dirty="0">
                <a:solidFill>
                  <a:srgbClr val="262626"/>
                </a:solidFill>
                <a:cs typeface="B Traffic" panose="00000400000000000000" pitchFamily="2" charset="-78"/>
              </a:rPr>
              <a:t>از بناهای نبش در 3 کنج مقابل تقاطع مربوطه</a:t>
            </a:r>
          </a:p>
        </p:txBody>
      </p:sp>
    </p:spTree>
    <p:extLst>
      <p:ext uri="{BB962C8B-B14F-4D97-AF65-F5344CB8AC3E}">
        <p14:creationId xmlns:p14="http://schemas.microsoft.com/office/powerpoint/2010/main" val="83784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00050" y="6349097"/>
            <a:ext cx="8001000" cy="394603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257175" indent="-257175" algn="ctr">
              <a:buFont typeface="Wingdings" panose="05000000000000000000" pitchFamily="2" charset="2"/>
              <a:buChar char="q"/>
            </a:pPr>
            <a:r>
              <a:rPr lang="fa-IR" sz="2000" dirty="0">
                <a:solidFill>
                  <a:srgbClr val="262626"/>
                </a:solidFill>
                <a:cs typeface="B Traffic" panose="00000400000000000000" pitchFamily="2" charset="-78"/>
              </a:rPr>
              <a:t>تصویر </a:t>
            </a:r>
            <a:r>
              <a:rPr lang="fa-IR" sz="2000" dirty="0" err="1">
                <a:solidFill>
                  <a:srgbClr val="262626"/>
                </a:solidFill>
                <a:cs typeface="B Traffic" panose="00000400000000000000" pitchFamily="2" charset="-78"/>
              </a:rPr>
              <a:t>پرسپکتیوی</a:t>
            </a:r>
            <a:r>
              <a:rPr lang="fa-IR" sz="2000" dirty="0">
                <a:solidFill>
                  <a:srgbClr val="262626"/>
                </a:solidFill>
                <a:cs typeface="B Traffic" panose="00000400000000000000" pitchFamily="2" charset="-78"/>
              </a:rPr>
              <a:t> ویژه </a:t>
            </a:r>
            <a:r>
              <a:rPr lang="fa-IR" sz="2000" dirty="0" smtClean="0">
                <a:solidFill>
                  <a:srgbClr val="262626"/>
                </a:solidFill>
                <a:cs typeface="B Traffic" panose="00000400000000000000" pitchFamily="2" charset="-78"/>
              </a:rPr>
              <a:t>2 </a:t>
            </a:r>
            <a:r>
              <a:rPr lang="fa-IR" sz="2000" dirty="0">
                <a:solidFill>
                  <a:srgbClr val="262626"/>
                </a:solidFill>
                <a:cs typeface="B Traffic" panose="00000400000000000000" pitchFamily="2" charset="-78"/>
              </a:rPr>
              <a:t>از بناهای نبش در 3 کنج مقابل تقاطع مربوطه</a:t>
            </a:r>
          </a:p>
        </p:txBody>
      </p:sp>
    </p:spTree>
    <p:extLst>
      <p:ext uri="{BB962C8B-B14F-4D97-AF65-F5344CB8AC3E}">
        <p14:creationId xmlns:p14="http://schemas.microsoft.com/office/powerpoint/2010/main" val="564513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00050" y="6349097"/>
            <a:ext cx="8001000" cy="394603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257175" indent="-257175" algn="ctr">
              <a:buFont typeface="Wingdings" panose="05000000000000000000" pitchFamily="2" charset="2"/>
              <a:buChar char="q"/>
            </a:pPr>
            <a:r>
              <a:rPr lang="fa-IR" sz="2000" dirty="0">
                <a:solidFill>
                  <a:srgbClr val="262626"/>
                </a:solidFill>
                <a:cs typeface="B Traffic" panose="00000400000000000000" pitchFamily="2" charset="-78"/>
              </a:rPr>
              <a:t>تصویر </a:t>
            </a:r>
            <a:r>
              <a:rPr lang="fa-IR" sz="2000" dirty="0" err="1">
                <a:solidFill>
                  <a:srgbClr val="262626"/>
                </a:solidFill>
                <a:cs typeface="B Traffic" panose="00000400000000000000" pitchFamily="2" charset="-78"/>
              </a:rPr>
              <a:t>پرسپکتیوی</a:t>
            </a:r>
            <a:r>
              <a:rPr lang="fa-IR" sz="2000" dirty="0">
                <a:solidFill>
                  <a:srgbClr val="262626"/>
                </a:solidFill>
                <a:cs typeface="B Traffic" panose="00000400000000000000" pitchFamily="2" charset="-78"/>
              </a:rPr>
              <a:t> ویژه 3 از بناهای نبش در 3 کنج مقابل تقاطع مربوطه</a:t>
            </a:r>
          </a:p>
        </p:txBody>
      </p:sp>
    </p:spTree>
    <p:extLst>
      <p:ext uri="{BB962C8B-B14F-4D97-AF65-F5344CB8AC3E}">
        <p14:creationId xmlns:p14="http://schemas.microsoft.com/office/powerpoint/2010/main" val="2764034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81866" y="6316147"/>
            <a:ext cx="4437432" cy="400110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257175" indent="-257175" algn="ctr">
              <a:buFont typeface="Wingdings" panose="05000000000000000000" pitchFamily="2" charset="2"/>
              <a:buChar char="q"/>
            </a:pPr>
            <a:r>
              <a:rPr lang="fa-IR" sz="2000" dirty="0">
                <a:solidFill>
                  <a:srgbClr val="262626"/>
                </a:solidFill>
                <a:cs typeface="B Traffic" panose="00000400000000000000" pitchFamily="2" charset="-78"/>
              </a:rPr>
              <a:t>کروکی نمایش محل تصاویر نماهای مجاورین</a:t>
            </a:r>
          </a:p>
        </p:txBody>
      </p:sp>
    </p:spTree>
    <p:extLst>
      <p:ext uri="{BB962C8B-B14F-4D97-AF65-F5344CB8AC3E}">
        <p14:creationId xmlns:p14="http://schemas.microsoft.com/office/powerpoint/2010/main" val="4209071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287560" y="6271034"/>
            <a:ext cx="4568879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تحلیل تاکیدات غالب در بدنه </a:t>
            </a:r>
            <a:r>
              <a:rPr lang="fa-IR" sz="2000" b="1" dirty="0" smtClean="0">
                <a:cs typeface="B Nazanin" panose="00000400000000000000" pitchFamily="2" charset="-78"/>
              </a:rPr>
              <a:t>شهری (اختیاری)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201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749225" y="6285323"/>
            <a:ext cx="3645550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 smtClean="0">
                <a:cs typeface="B Nazanin" panose="00000400000000000000" pitchFamily="2" charset="-78"/>
              </a:rPr>
              <a:t>تحلیل مصالح </a:t>
            </a:r>
            <a:r>
              <a:rPr lang="fa-IR" sz="2000" b="1" dirty="0">
                <a:cs typeface="B Nazanin" panose="00000400000000000000" pitchFamily="2" charset="-78"/>
              </a:rPr>
              <a:t>بدنه </a:t>
            </a:r>
            <a:r>
              <a:rPr lang="fa-IR" sz="2000" b="1" dirty="0" smtClean="0">
                <a:cs typeface="B Nazanin" panose="00000400000000000000" pitchFamily="2" charset="-78"/>
              </a:rPr>
              <a:t>شهری (اختیاری)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29438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53523" y="6256048"/>
            <a:ext cx="5036956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تحلیل </a:t>
            </a:r>
            <a:r>
              <a:rPr lang="fa-IR" sz="2000" b="1" dirty="0" smtClean="0">
                <a:cs typeface="B Nazanin" panose="00000400000000000000" pitchFamily="2" charset="-78"/>
              </a:rPr>
              <a:t>سطوح شفاف و کدر در </a:t>
            </a:r>
            <a:r>
              <a:rPr lang="fa-IR" sz="2000" b="1" dirty="0">
                <a:cs typeface="B Nazanin" panose="00000400000000000000" pitchFamily="2" charset="-78"/>
              </a:rPr>
              <a:t>بدنه </a:t>
            </a:r>
            <a:r>
              <a:rPr lang="fa-IR" sz="2000" b="1" dirty="0" smtClean="0">
                <a:cs typeface="B Nazanin" panose="00000400000000000000" pitchFamily="2" charset="-78"/>
              </a:rPr>
              <a:t>شهری (اختیاری)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39145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478317" y="6241762"/>
            <a:ext cx="4187365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تحلیل </a:t>
            </a:r>
            <a:r>
              <a:rPr lang="fa-IR" sz="2000" b="1" dirty="0" smtClean="0">
                <a:cs typeface="B Nazanin" panose="00000400000000000000" pitchFamily="2" charset="-78"/>
              </a:rPr>
              <a:t>پر و خالی </a:t>
            </a:r>
            <a:r>
              <a:rPr lang="fa-IR" sz="2000" b="1" dirty="0">
                <a:cs typeface="B Nazanin" panose="00000400000000000000" pitchFamily="2" charset="-78"/>
              </a:rPr>
              <a:t>در بدنه </a:t>
            </a:r>
            <a:r>
              <a:rPr lang="fa-IR" sz="2000" b="1" dirty="0" smtClean="0">
                <a:cs typeface="B Nazanin" panose="00000400000000000000" pitchFamily="2" charset="-78"/>
              </a:rPr>
              <a:t>شهری (اختیاری)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7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0075" y="6296958"/>
            <a:ext cx="7421745" cy="389587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نمای ساختمان (رندر سه بعدی-دید ناظر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) در جهات 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مختلف  به ازای هر گذر 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3131542" y="298289"/>
            <a:ext cx="28809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000" b="1" dirty="0">
                <a:cs typeface="B Zar" panose="00000400000000000000" pitchFamily="2" charset="-78"/>
              </a:rPr>
              <a:t> 1-3 طرح سه بعدی از کل نما</a:t>
            </a:r>
          </a:p>
        </p:txBody>
      </p:sp>
    </p:spTree>
    <p:extLst>
      <p:ext uri="{BB962C8B-B14F-4D97-AF65-F5344CB8AC3E}">
        <p14:creationId xmlns:p14="http://schemas.microsoft.com/office/powerpoint/2010/main" val="411893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57325" y="6258177"/>
            <a:ext cx="6052818" cy="428369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تصویر نمای شب  به ازای هر گذر (رندر سه بعدی-دید ناظر)</a:t>
            </a:r>
          </a:p>
        </p:txBody>
      </p:sp>
    </p:spTree>
    <p:extLst>
      <p:ext uri="{BB962C8B-B14F-4D97-AF65-F5344CB8AC3E}">
        <p14:creationId xmlns:p14="http://schemas.microsoft.com/office/powerpoint/2010/main" val="164956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71450" y="6319839"/>
            <a:ext cx="4400550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05904" y="6464498"/>
            <a:ext cx="2613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algn="ctr" defTabSz="457200">
              <a:buFont typeface="Wingdings" panose="05000000000000000000" pitchFamily="2" charset="2"/>
              <a:buChar char="q"/>
              <a:defRPr/>
            </a:pPr>
            <a:r>
              <a:rPr lang="fa-IR" b="1" dirty="0" smtClean="0">
                <a:cs typeface="B Nazanin" panose="00000400000000000000" pitchFamily="2" charset="-78"/>
              </a:rPr>
              <a:t>ارایه </a:t>
            </a:r>
            <a:r>
              <a:rPr lang="fa-IR" b="1" dirty="0">
                <a:cs typeface="B Nazanin" panose="00000400000000000000" pitchFamily="2" charset="-78"/>
              </a:rPr>
              <a:t>جانمائی ملک (1/2000)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0" y="6321428"/>
            <a:ext cx="4400550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71319" y="6438244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ctr" defTabSz="457200">
              <a:buFont typeface="Wingdings" panose="05000000000000000000" pitchFamily="2" charset="2"/>
              <a:buChar char="q"/>
            </a:pPr>
            <a:r>
              <a:rPr lang="fa-IR" b="1" dirty="0">
                <a:cs typeface="B Nazanin" panose="00000400000000000000" pitchFamily="2" charset="-78"/>
              </a:rPr>
              <a:t>ارائه پلان موقعیت پیشنهادی</a:t>
            </a:r>
          </a:p>
        </p:txBody>
      </p:sp>
    </p:spTree>
    <p:extLst>
      <p:ext uri="{BB962C8B-B14F-4D97-AF65-F5344CB8AC3E}">
        <p14:creationId xmlns:p14="http://schemas.microsoft.com/office/powerpoint/2010/main" val="174178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5720" y="6227953"/>
            <a:ext cx="8356506" cy="573350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نمای بام (رندر سه بعدی دید 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پرنده از بام با تاکید بر جانمائی تاسیسات و تجهیزات)</a:t>
            </a:r>
            <a:endParaRPr lang="fa-IR" sz="2000" b="1" dirty="0">
              <a:solidFill>
                <a:srgbClr val="262626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049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3365580" y="311890"/>
            <a:ext cx="24128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000" b="1" dirty="0">
                <a:cs typeface="B Nazanin" panose="00000400000000000000" pitchFamily="2" charset="-78"/>
              </a:rPr>
              <a:t>2-3  طرح به ازای هر گذر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43102" y="6158669"/>
            <a:ext cx="4946490" cy="542169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نماهای اصلی به ازای هر گذر (رندر سه بعدی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)</a:t>
            </a:r>
            <a:endParaRPr lang="fa-IR" sz="2000" b="1" dirty="0">
              <a:solidFill>
                <a:srgbClr val="262626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02652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56606" y="6111343"/>
            <a:ext cx="5202161" cy="675217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نماهای فرعی (جانبی – حیاط)  (رندر سه بعدی) </a:t>
            </a:r>
          </a:p>
        </p:txBody>
      </p:sp>
    </p:spTree>
    <p:extLst>
      <p:ext uri="{BB962C8B-B14F-4D97-AF65-F5344CB8AC3E}">
        <p14:creationId xmlns:p14="http://schemas.microsoft.com/office/powerpoint/2010/main" val="24581796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97212" y="1159177"/>
            <a:ext cx="830173" cy="23432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1100" b="1" dirty="0" smtClean="0">
                <a:cs typeface="B Nazanin" panose="00000400000000000000" pitchFamily="2" charset="-78"/>
              </a:rPr>
              <a:t>موضوع طراحی </a:t>
            </a:r>
            <a:endParaRPr lang="fa-IR" sz="1100" b="1" dirty="0">
              <a:cs typeface="B Nazanin" panose="00000400000000000000" pitchFamily="2" charset="-78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7174132" y="1534243"/>
            <a:ext cx="284380" cy="693888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835972" y="466669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329589" y="4556872"/>
            <a:ext cx="6635731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00164" y="6284054"/>
            <a:ext cx="6124504" cy="454164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جانمایی نمای طراحی شده در بدنه 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شهری به ازای گذر اول</a:t>
            </a:r>
            <a:endParaRPr lang="fa-IR" sz="2000" b="1" dirty="0">
              <a:solidFill>
                <a:srgbClr val="262626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59305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325093" y="1759252"/>
            <a:ext cx="830173" cy="23432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1100" b="1" dirty="0" smtClean="0">
                <a:cs typeface="B Nazanin" panose="00000400000000000000" pitchFamily="2" charset="-78"/>
              </a:rPr>
              <a:t>موضوع طراحی </a:t>
            </a:r>
            <a:endParaRPr lang="fa-IR" sz="1100" b="1" dirty="0">
              <a:cs typeface="B Nazanin" panose="00000400000000000000" pitchFamily="2" charset="-78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1602013" y="2134318"/>
            <a:ext cx="284380" cy="693888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835972" y="466669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329589" y="4556872"/>
            <a:ext cx="6635731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28712" y="6255479"/>
            <a:ext cx="6038779" cy="454164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جانمایی نمای طراحی شده در بدنه 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شهری به ازای گذر دوم</a:t>
            </a:r>
            <a:endParaRPr lang="fa-IR" sz="2000" b="1" dirty="0">
              <a:solidFill>
                <a:srgbClr val="262626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426344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719228" y="6301859"/>
            <a:ext cx="5391220" cy="400110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257175" indent="-257175" algn="ctr">
              <a:buFont typeface="Wingdings" panose="05000000000000000000" pitchFamily="2" charset="2"/>
              <a:buChar char="q"/>
            </a:pPr>
            <a:r>
              <a:rPr lang="fa-IR" sz="2000" dirty="0">
                <a:solidFill>
                  <a:srgbClr val="262626"/>
                </a:solidFill>
                <a:cs typeface="B Traffic" panose="00000400000000000000" pitchFamily="2" charset="-78"/>
              </a:rPr>
              <a:t>تصویر </a:t>
            </a:r>
            <a:r>
              <a:rPr lang="fa-IR" sz="2000" dirty="0" err="1">
                <a:solidFill>
                  <a:srgbClr val="262626"/>
                </a:solidFill>
                <a:cs typeface="B Traffic" panose="00000400000000000000" pitchFamily="2" charset="-78"/>
              </a:rPr>
              <a:t>پرسپکتیوی</a:t>
            </a:r>
            <a:r>
              <a:rPr lang="fa-IR" sz="2000" dirty="0">
                <a:solidFill>
                  <a:srgbClr val="262626"/>
                </a:solidFill>
                <a:cs typeface="B Traffic" panose="00000400000000000000" pitchFamily="2" charset="-78"/>
              </a:rPr>
              <a:t> ویژه از بنای نبش به همراه مجاورین </a:t>
            </a:r>
            <a:endParaRPr lang="en-US" sz="2000" dirty="0">
              <a:solidFill>
                <a:srgbClr val="262626"/>
              </a:solidFill>
              <a:cs typeface="B Traffic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2617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339932" y="277690"/>
            <a:ext cx="24641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000" b="1" dirty="0">
                <a:cs typeface="B Zar" panose="00000400000000000000" pitchFamily="2" charset="-78"/>
              </a:rPr>
              <a:t>3-3   خروجی های ویژه </a:t>
            </a:r>
          </a:p>
        </p:txBody>
      </p:sp>
      <p:sp>
        <p:nvSpPr>
          <p:cNvPr id="9" name="Rectangle 8"/>
          <p:cNvSpPr/>
          <p:nvPr/>
        </p:nvSpPr>
        <p:spPr>
          <a:xfrm>
            <a:off x="595086" y="6288339"/>
            <a:ext cx="7634274" cy="38033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رندر سه بعدی از جزئیات، الحاقات و تزیینات استفاده شده به همراه توضیحات</a:t>
            </a:r>
          </a:p>
        </p:txBody>
      </p:sp>
    </p:spTree>
    <p:extLst>
      <p:ext uri="{BB962C8B-B14F-4D97-AF65-F5344CB8AC3E}">
        <p14:creationId xmlns:p14="http://schemas.microsoft.com/office/powerpoint/2010/main" val="37477194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71477" y="6263371"/>
            <a:ext cx="8372472" cy="55176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رندر سه بعدی ویژه از طبقه </a:t>
            </a:r>
            <a:r>
              <a:rPr lang="fa-IR" sz="2000" b="1" dirty="0" err="1">
                <a:solidFill>
                  <a:srgbClr val="262626"/>
                </a:solidFill>
                <a:cs typeface="B Zar" panose="00000400000000000000" pitchFamily="2" charset="-78"/>
              </a:rPr>
              <a:t>همکف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 یا دیوار حیاط با تاکید بر ورودی به همراه توضیحات</a:t>
            </a:r>
          </a:p>
        </p:txBody>
      </p:sp>
    </p:spTree>
    <p:extLst>
      <p:ext uri="{BB962C8B-B14F-4D97-AF65-F5344CB8AC3E}">
        <p14:creationId xmlns:p14="http://schemas.microsoft.com/office/powerpoint/2010/main" val="11875856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117642" y="6256746"/>
            <a:ext cx="4908716" cy="515526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رندر سه بعدی از نقش رخ بام به همراه توضیحات</a:t>
            </a:r>
          </a:p>
        </p:txBody>
      </p:sp>
    </p:spTree>
    <p:extLst>
      <p:ext uri="{BB962C8B-B14F-4D97-AF65-F5344CB8AC3E}">
        <p14:creationId xmlns:p14="http://schemas.microsoft.com/office/powerpoint/2010/main" val="6960768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86917" y="6275229"/>
            <a:ext cx="6905707" cy="488427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نقشه جزئیات 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اجرائی دسترس 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پذیری برای معلولین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 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(درصورت وجود)</a:t>
            </a:r>
          </a:p>
        </p:txBody>
      </p:sp>
    </p:spTree>
    <p:extLst>
      <p:ext uri="{BB962C8B-B14F-4D97-AF65-F5344CB8AC3E}">
        <p14:creationId xmlns:p14="http://schemas.microsoft.com/office/powerpoint/2010/main" val="2113482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911616"/>
              </p:ext>
            </p:extLst>
          </p:nvPr>
        </p:nvGraphicFramePr>
        <p:xfrm>
          <a:off x="1611086" y="2236772"/>
          <a:ext cx="5921828" cy="17280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92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294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a-IR" sz="2000" b="0" dirty="0" smtClean="0">
                          <a:cs typeface="B Nazanin" panose="00000400000000000000" pitchFamily="2" charset="-78"/>
                        </a:rPr>
                        <a:t> (یا 3)2</a:t>
                      </a:r>
                      <a:endParaRPr lang="en-US" sz="2000" b="0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0" kern="1200" dirty="0">
                          <a:cs typeface="B Nazanin" panose="00000400000000000000" pitchFamily="2" charset="-78"/>
                        </a:rPr>
                        <a:t> تعداد نمای قابل مشاهده از فضای شهری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0" kern="1200" dirty="0" smtClean="0">
                          <a:cs typeface="B Nazanin" panose="00000400000000000000" pitchFamily="2" charset="-78"/>
                        </a:rPr>
                        <a:t>جهت گیری </a:t>
                      </a:r>
                      <a:r>
                        <a:rPr lang="fa-IR" sz="2000" b="0" kern="1200" dirty="0">
                          <a:cs typeface="B Nazanin" panose="00000400000000000000" pitchFamily="2" charset="-78"/>
                        </a:rPr>
                        <a:t>پلاک </a:t>
                      </a:r>
                      <a:endParaRPr lang="fa-IR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a-IR" sz="2000" b="0" dirty="0" smtClean="0">
                          <a:solidFill>
                            <a:srgbClr val="FFFFFF"/>
                          </a:solidFill>
                          <a:cs typeface="B Nazanin" panose="00000400000000000000" pitchFamily="2" charset="-78"/>
                        </a:rPr>
                        <a:t>نبش یا کنج</a:t>
                      </a:r>
                      <a:endParaRPr lang="en-US" sz="2000" b="0" dirty="0">
                        <a:solidFill>
                          <a:srgbClr val="FFFFFF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0" kern="1200" dirty="0">
                          <a:solidFill>
                            <a:srgbClr val="FFFFFF"/>
                          </a:solidFill>
                          <a:cs typeface="B Nazanin" panose="00000400000000000000" pitchFamily="2" charset="-78"/>
                        </a:rPr>
                        <a:t>موقعیت بنا در بدنه شهری</a:t>
                      </a:r>
                      <a:endParaRPr lang="fa-IR" sz="2000" b="0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0" kern="1200" dirty="0">
                          <a:cs typeface="B Nazanin" panose="00000400000000000000" pitchFamily="2" charset="-78"/>
                        </a:rPr>
                        <a:t>نوع بافت</a:t>
                      </a:r>
                      <a:endParaRPr lang="fa-IR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561372" y="196173"/>
            <a:ext cx="20212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000" b="1" dirty="0">
                <a:cs typeface="B Nazanin" panose="00000400000000000000" pitchFamily="2" charset="-78"/>
              </a:rPr>
              <a:t>2-1 تعریف ساختمان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7822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3335" y="6246190"/>
            <a:ext cx="7741909" cy="540370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نقشه جزئیات 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اجرائی جانمائی تابلوها در نمای طبقه </a:t>
            </a:r>
            <a:r>
              <a:rPr lang="fa-IR" sz="2000" b="1" dirty="0" err="1">
                <a:solidFill>
                  <a:srgbClr val="262626"/>
                </a:solidFill>
                <a:cs typeface="B Zar" panose="00000400000000000000" pitchFamily="2" charset="-78"/>
              </a:rPr>
              <a:t>همکف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 (درصورت وجود)</a:t>
            </a:r>
            <a:endParaRPr lang="en-US" sz="2000" b="1" dirty="0">
              <a:solidFill>
                <a:srgbClr val="262626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66259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629000" y="6342474"/>
            <a:ext cx="3886000" cy="515526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نقشه فنی دو بعدی نما به همراه راهنما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3646105" y="300655"/>
            <a:ext cx="18517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000" b="1" dirty="0">
                <a:cs typeface="B Zar" panose="00000400000000000000" pitchFamily="2" charset="-78"/>
              </a:rPr>
              <a:t>4-3 ترسیمات فنی</a:t>
            </a:r>
          </a:p>
        </p:txBody>
      </p:sp>
    </p:spTree>
    <p:extLst>
      <p:ext uri="{BB962C8B-B14F-4D97-AF65-F5344CB8AC3E}">
        <p14:creationId xmlns:p14="http://schemas.microsoft.com/office/powerpoint/2010/main" val="28127640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955738" y="6342474"/>
            <a:ext cx="5232523" cy="515526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نقشه فنی دو بعدی </a:t>
            </a:r>
            <a:r>
              <a:rPr lang="fa-IR" sz="2000" b="1" dirty="0" err="1">
                <a:solidFill>
                  <a:srgbClr val="262626"/>
                </a:solidFill>
                <a:cs typeface="B Zar" panose="00000400000000000000" pitchFamily="2" charset="-78"/>
              </a:rPr>
              <a:t>پلان‌های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 مصوب به تفکیک طبقات</a:t>
            </a:r>
          </a:p>
        </p:txBody>
      </p:sp>
    </p:spTree>
    <p:extLst>
      <p:ext uri="{BB962C8B-B14F-4D97-AF65-F5344CB8AC3E}">
        <p14:creationId xmlns:p14="http://schemas.microsoft.com/office/powerpoint/2010/main" val="9588199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450181" y="6234802"/>
            <a:ext cx="6243637" cy="580340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نقشه فنی دو بعدی مصالح، تزئینات و الحاقات نما به همراه راهنما</a:t>
            </a:r>
          </a:p>
        </p:txBody>
      </p:sp>
    </p:spTree>
    <p:extLst>
      <p:ext uri="{BB962C8B-B14F-4D97-AF65-F5344CB8AC3E}">
        <p14:creationId xmlns:p14="http://schemas.microsoft.com/office/powerpoint/2010/main" val="38341058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247005"/>
            <a:ext cx="8995869" cy="6109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1600" b="1" dirty="0">
                <a:solidFill>
                  <a:srgbClr val="262626"/>
                </a:solidFill>
                <a:cs typeface="B Zar" panose="00000400000000000000" pitchFamily="2" charset="-78"/>
              </a:rPr>
              <a:t>برش عمودی از جداره های خارجی با تاکید بر جزئیات اتصال عناصر نما به سازه اصلی با مقیاس 1/20 (</a:t>
            </a:r>
            <a:r>
              <a:rPr lang="en-US" sz="1600" b="1" dirty="0">
                <a:solidFill>
                  <a:srgbClr val="262626"/>
                </a:solidFill>
                <a:cs typeface="B Zar" panose="00000400000000000000" pitchFamily="2" charset="-78"/>
              </a:rPr>
              <a:t>wall section</a:t>
            </a:r>
            <a:r>
              <a:rPr lang="fa-IR" sz="1600" b="1" dirty="0">
                <a:solidFill>
                  <a:srgbClr val="262626"/>
                </a:solidFill>
                <a:cs typeface="B Zar" panose="00000400000000000000" pitchFamily="2" charset="-78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1761017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28840" y="6247005"/>
            <a:ext cx="4743450" cy="6109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جزئیات عناصر الحاقی به نما (درصورت وجود)</a:t>
            </a:r>
          </a:p>
        </p:txBody>
      </p:sp>
    </p:spTree>
    <p:extLst>
      <p:ext uri="{BB962C8B-B14F-4D97-AF65-F5344CB8AC3E}">
        <p14:creationId xmlns:p14="http://schemas.microsoft.com/office/powerpoint/2010/main" val="157555726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836588" y="6244710"/>
            <a:ext cx="3470823" cy="515526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توضیح مشخصات فنی نورپردازی</a:t>
            </a:r>
          </a:p>
        </p:txBody>
      </p:sp>
    </p:spTree>
    <p:extLst>
      <p:ext uri="{BB962C8B-B14F-4D97-AF65-F5344CB8AC3E}">
        <p14:creationId xmlns:p14="http://schemas.microsoft.com/office/powerpoint/2010/main" val="28494014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854188" y="6244712"/>
            <a:ext cx="3435623" cy="515526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توجیه ایده طراحی (اختیاری)</a:t>
            </a:r>
            <a:endParaRPr lang="fa-IR" sz="2000" b="1" dirty="0">
              <a:solidFill>
                <a:srgbClr val="262626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772572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060207" y="151578"/>
            <a:ext cx="302358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2000" b="1" dirty="0">
                <a:cs typeface="B Zar" panose="00000400000000000000" pitchFamily="2" charset="-78"/>
              </a:rPr>
              <a:t> 5-3 ارائه جدول رنگ و مصالح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630875"/>
              </p:ext>
            </p:extLst>
          </p:nvPr>
        </p:nvGraphicFramePr>
        <p:xfrm>
          <a:off x="464456" y="954086"/>
          <a:ext cx="8273143" cy="5287056"/>
        </p:xfrm>
        <a:graphic>
          <a:graphicData uri="http://schemas.openxmlformats.org/drawingml/2006/table">
            <a:tbl>
              <a:tblPr rtl="1">
                <a:tableStyleId>{35758FB7-9AC5-4552-8A53-C91805E547FA}</a:tableStyleId>
              </a:tblPr>
              <a:tblGrid>
                <a:gridCol w="2888342"/>
                <a:gridCol w="1510771"/>
                <a:gridCol w="1901872"/>
                <a:gridCol w="1972158"/>
              </a:tblGrid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مشخصات آماری مصالح و رنگ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>
                          <a:cs typeface="B Nazanin" panose="00000400000000000000" pitchFamily="2" charset="-78"/>
                        </a:rPr>
                        <a:t>کد رنگی</a:t>
                      </a:r>
                      <a:endParaRPr lang="fa-IR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درصد پوشش نما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توضیحات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انواع آجر (ذکر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سنگ </a:t>
                      </a:r>
                      <a:r>
                        <a:rPr lang="fa-IR" sz="1600" b="1" kern="1200" dirty="0" err="1">
                          <a:cs typeface="B Nazanin" panose="00000400000000000000" pitchFamily="2" charset="-78"/>
                        </a:rPr>
                        <a:t>گرانیت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سنگ </a:t>
                      </a:r>
                      <a:r>
                        <a:rPr lang="fa-IR" sz="1600" b="1" kern="1200" dirty="0" err="1">
                          <a:cs typeface="B Nazanin" panose="00000400000000000000" pitchFamily="2" charset="-78"/>
                        </a:rPr>
                        <a:t>تراروتن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سنگ مرمر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ماسه سنگ </a:t>
                      </a: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Sandstone 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سایر سنگ ها (ذکر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سیمان و بتن (با 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err="1">
                          <a:cs typeface="B Nazanin" panose="00000400000000000000" pitchFamily="2" charset="-78"/>
                        </a:rPr>
                        <a:t>ترمو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600" b="1" kern="1200" dirty="0" err="1">
                          <a:cs typeface="B Nazanin" panose="00000400000000000000" pitchFamily="2" charset="-78"/>
                        </a:rPr>
                        <a:t>وود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kern="1200" dirty="0" err="1">
                          <a:cs typeface="B Nazanin" panose="00000400000000000000" pitchFamily="2" charset="-78"/>
                        </a:rPr>
                        <a:t>Thermowood</a:t>
                      </a: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 (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انواع سرامیک (ذکر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انواع شیشه (ذکر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err="1">
                          <a:cs typeface="B Nazanin" panose="00000400000000000000" pitchFamily="2" charset="-78"/>
                        </a:rPr>
                        <a:t>سمنت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 بورد </a:t>
                      </a: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Cement board (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کامپوزیت </a:t>
                      </a: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Composite (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صفحات </a:t>
                      </a: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HPL (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سایر مصالح (ذکر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279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592404" y="237608"/>
            <a:ext cx="1959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400" b="1" dirty="0">
                <a:cs typeface="B Nazanin" panose="00000400000000000000" pitchFamily="2" charset="-78"/>
              </a:rPr>
              <a:t> 1-2 نمای موجود</a:t>
            </a:r>
          </a:p>
        </p:txBody>
      </p:sp>
      <p:sp>
        <p:nvSpPr>
          <p:cNvPr id="7" name="Rectangle 6"/>
          <p:cNvSpPr/>
          <p:nvPr/>
        </p:nvSpPr>
        <p:spPr>
          <a:xfrm>
            <a:off x="185744" y="6335715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Zar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9655" y="6275426"/>
            <a:ext cx="757611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Zar" panose="00000400000000000000" pitchFamily="2" charset="-78"/>
              </a:rPr>
              <a:t>تصویر </a:t>
            </a:r>
            <a:r>
              <a:rPr lang="fa-IR" sz="2000" b="1" dirty="0" smtClean="0">
                <a:cs typeface="B Zar" panose="00000400000000000000" pitchFamily="2" charset="-78"/>
              </a:rPr>
              <a:t>کلیه نماهای </a:t>
            </a:r>
            <a:r>
              <a:rPr lang="fa-IR" sz="2000" b="1" dirty="0">
                <a:cs typeface="B Zar" panose="00000400000000000000" pitchFamily="2" charset="-78"/>
              </a:rPr>
              <a:t>اصلی ساختمان به ازای گذرهای اطراف در وضعیت کنونی </a:t>
            </a:r>
            <a:endParaRPr lang="en-US" sz="2000" b="1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779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64733" y="6313898"/>
            <a:ext cx="3206327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نما های جانبی ساختمان</a:t>
            </a:r>
          </a:p>
        </p:txBody>
      </p:sp>
    </p:spTree>
    <p:extLst>
      <p:ext uri="{BB962C8B-B14F-4D97-AF65-F5344CB8AC3E}">
        <p14:creationId xmlns:p14="http://schemas.microsoft.com/office/powerpoint/2010/main" val="116001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3659731" y="246669"/>
            <a:ext cx="18245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000" b="1" dirty="0">
                <a:cs typeface="B Nazanin" panose="00000400000000000000" pitchFamily="2" charset="-78"/>
              </a:rPr>
              <a:t>2-2 نمای مجاورین</a:t>
            </a:r>
          </a:p>
        </p:txBody>
      </p:sp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194313" y="6271034"/>
            <a:ext cx="6755375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نمای </a:t>
            </a: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اصلی ساختمان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 مجاور راست </a:t>
            </a: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1 </a:t>
            </a:r>
            <a:r>
              <a:rPr lang="fa-IR" sz="2000" b="1" dirty="0">
                <a:cs typeface="B Nazanin" panose="00000400000000000000" pitchFamily="2" charset="-78"/>
              </a:rPr>
              <a:t> در گذر شماره 1 مجاور ملک </a:t>
            </a:r>
          </a:p>
        </p:txBody>
      </p:sp>
    </p:spTree>
    <p:extLst>
      <p:ext uri="{BB962C8B-B14F-4D97-AF65-F5344CB8AC3E}">
        <p14:creationId xmlns:p14="http://schemas.microsoft.com/office/powerpoint/2010/main" val="407091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284882" y="6271034"/>
            <a:ext cx="6574236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ساختمان مجاور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راست</a:t>
            </a:r>
            <a:r>
              <a:rPr lang="fa-IR" sz="2000" b="1" dirty="0">
                <a:cs typeface="B Nazanin" panose="00000400000000000000" pitchFamily="2" charset="-78"/>
              </a:rPr>
              <a:t>2 </a:t>
            </a:r>
            <a:r>
              <a:rPr lang="fa-IR" sz="2000" b="1" dirty="0" smtClean="0">
                <a:cs typeface="B Nazanin" panose="00000400000000000000" pitchFamily="2" charset="-78"/>
              </a:rPr>
              <a:t>در </a:t>
            </a:r>
            <a:r>
              <a:rPr lang="fa-IR" sz="2000" b="1" dirty="0">
                <a:cs typeface="B Nazanin" panose="00000400000000000000" pitchFamily="2" charset="-78"/>
              </a:rPr>
              <a:t>گذر شماره 1 مجاور </a:t>
            </a:r>
            <a:r>
              <a:rPr lang="fa-IR" sz="2000" b="1" dirty="0" smtClean="0">
                <a:cs typeface="B Nazanin" panose="00000400000000000000" pitchFamily="2" charset="-78"/>
              </a:rPr>
              <a:t>ملک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939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282479" y="6285322"/>
            <a:ext cx="65790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ساختمان مجاور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چپ1</a:t>
            </a:r>
            <a:r>
              <a:rPr lang="fa-IR" sz="2000" b="1" dirty="0">
                <a:cs typeface="B Nazanin" panose="00000400000000000000" pitchFamily="2" charset="-78"/>
              </a:rPr>
              <a:t> در گذر شماره </a:t>
            </a:r>
            <a:r>
              <a:rPr lang="fa-IR" sz="2000" b="1" dirty="0" smtClean="0">
                <a:cs typeface="B Nazanin" panose="00000400000000000000" pitchFamily="2" charset="-78"/>
              </a:rPr>
              <a:t>2 </a:t>
            </a:r>
            <a:r>
              <a:rPr lang="fa-IR" sz="2000" b="1" dirty="0">
                <a:cs typeface="B Nazanin" panose="00000400000000000000" pitchFamily="2" charset="-78"/>
              </a:rPr>
              <a:t>مجاور ملک   </a:t>
            </a:r>
          </a:p>
        </p:txBody>
      </p:sp>
    </p:spTree>
    <p:extLst>
      <p:ext uri="{BB962C8B-B14F-4D97-AF65-F5344CB8AC3E}">
        <p14:creationId xmlns:p14="http://schemas.microsoft.com/office/powerpoint/2010/main" val="11757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2847</TotalTime>
  <Words>731</Words>
  <Application>Microsoft Office PowerPoint</Application>
  <PresentationFormat>On-screen Show (4:3)</PresentationFormat>
  <Paragraphs>129</Paragraphs>
  <Slides>48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6" baseType="lpstr">
      <vt:lpstr>B Nazanin</vt:lpstr>
      <vt:lpstr>B Traffic</vt:lpstr>
      <vt:lpstr>B Zar</vt:lpstr>
      <vt:lpstr>Calibri</vt:lpstr>
      <vt:lpstr>Corbel</vt:lpstr>
      <vt:lpstr>Tahoma</vt:lpstr>
      <vt:lpstr>Wingdings</vt:lpstr>
      <vt:lpstr>Basis</vt:lpstr>
      <vt:lpstr>اداره کل معماری و ساختمان مهرماه 1398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Atelier-6</dc:creator>
  <cp:lastModifiedBy>Somayeh Sazgarnia</cp:lastModifiedBy>
  <cp:revision>254</cp:revision>
  <dcterms:created xsi:type="dcterms:W3CDTF">2019-01-26T06:33:44Z</dcterms:created>
  <dcterms:modified xsi:type="dcterms:W3CDTF">2019-10-06T11:40:56Z</dcterms:modified>
</cp:coreProperties>
</file>