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8" r:id="rId1"/>
  </p:sldMasterIdLst>
  <p:notesMasterIdLst>
    <p:notesMasterId r:id="rId50"/>
  </p:notesMasterIdLst>
  <p:sldIdLst>
    <p:sldId id="282" r:id="rId2"/>
    <p:sldId id="279" r:id="rId3"/>
    <p:sldId id="280" r:id="rId4"/>
    <p:sldId id="303" r:id="rId5"/>
    <p:sldId id="263" r:id="rId6"/>
    <p:sldId id="304" r:id="rId7"/>
    <p:sldId id="292" r:id="rId8"/>
    <p:sldId id="305" r:id="rId9"/>
    <p:sldId id="306" r:id="rId10"/>
    <p:sldId id="307" r:id="rId11"/>
    <p:sldId id="308" r:id="rId12"/>
    <p:sldId id="309" r:id="rId13"/>
    <p:sldId id="310" r:id="rId14"/>
    <p:sldId id="345" r:id="rId15"/>
    <p:sldId id="344" r:id="rId16"/>
    <p:sldId id="346" r:id="rId17"/>
    <p:sldId id="312" r:id="rId18"/>
    <p:sldId id="313" r:id="rId19"/>
    <p:sldId id="342" r:id="rId20"/>
    <p:sldId id="347" r:id="rId21"/>
    <p:sldId id="351" r:id="rId22"/>
    <p:sldId id="348" r:id="rId23"/>
    <p:sldId id="350" r:id="rId24"/>
    <p:sldId id="340" r:id="rId25"/>
    <p:sldId id="301" r:id="rId26"/>
    <p:sldId id="299" r:id="rId27"/>
    <p:sldId id="300" r:id="rId28"/>
    <p:sldId id="271" r:id="rId29"/>
    <p:sldId id="293" r:id="rId30"/>
    <p:sldId id="315" r:id="rId31"/>
    <p:sldId id="294" r:id="rId32"/>
    <p:sldId id="316" r:id="rId33"/>
    <p:sldId id="272" r:id="rId34"/>
    <p:sldId id="343" r:id="rId35"/>
    <p:sldId id="352" r:id="rId36"/>
    <p:sldId id="317" r:id="rId37"/>
    <p:sldId id="322" r:id="rId38"/>
    <p:sldId id="323" r:id="rId39"/>
    <p:sldId id="318" r:id="rId40"/>
    <p:sldId id="319" r:id="rId41"/>
    <p:sldId id="320" r:id="rId42"/>
    <p:sldId id="321" r:id="rId43"/>
    <p:sldId id="324" r:id="rId44"/>
    <p:sldId id="325" r:id="rId45"/>
    <p:sldId id="326" r:id="rId46"/>
    <p:sldId id="327" r:id="rId47"/>
    <p:sldId id="328" r:id="rId48"/>
    <p:sldId id="283" r:id="rId4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FD1AA1-D33B-43F5-B4CB-DCFABD233C35}">
          <p14:sldIdLst>
            <p14:sldId id="282"/>
            <p14:sldId id="279"/>
            <p14:sldId id="280"/>
            <p14:sldId id="303"/>
            <p14:sldId id="263"/>
            <p14:sldId id="304"/>
            <p14:sldId id="292"/>
            <p14:sldId id="305"/>
            <p14:sldId id="306"/>
            <p14:sldId id="307"/>
            <p14:sldId id="308"/>
            <p14:sldId id="309"/>
            <p14:sldId id="310"/>
            <p14:sldId id="345"/>
            <p14:sldId id="344"/>
            <p14:sldId id="346"/>
            <p14:sldId id="312"/>
            <p14:sldId id="313"/>
            <p14:sldId id="342"/>
            <p14:sldId id="347"/>
            <p14:sldId id="351"/>
            <p14:sldId id="348"/>
            <p14:sldId id="350"/>
            <p14:sldId id="340"/>
            <p14:sldId id="301"/>
            <p14:sldId id="299"/>
            <p14:sldId id="300"/>
            <p14:sldId id="271"/>
            <p14:sldId id="293"/>
            <p14:sldId id="315"/>
            <p14:sldId id="294"/>
            <p14:sldId id="316"/>
            <p14:sldId id="272"/>
            <p14:sldId id="343"/>
            <p14:sldId id="352"/>
            <p14:sldId id="317"/>
            <p14:sldId id="322"/>
            <p14:sldId id="323"/>
            <p14:sldId id="318"/>
            <p14:sldId id="319"/>
            <p14:sldId id="320"/>
            <p14:sldId id="321"/>
            <p14:sldId id="324"/>
            <p14:sldId id="325"/>
            <p14:sldId id="326"/>
            <p14:sldId id="327"/>
            <p14:sldId id="32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E9EB"/>
    <a:srgbClr val="83959D"/>
    <a:srgbClr val="008000"/>
    <a:srgbClr val="CCECFF"/>
    <a:srgbClr val="A5A5A5"/>
    <a:srgbClr val="0099CC"/>
    <a:srgbClr val="99CCFF"/>
    <a:srgbClr val="CAE8F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96" y="60"/>
      </p:cViewPr>
      <p:guideLst>
        <p:guide orient="horz" pos="2183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14E2-3131-4C89-BCBA-66B4471AEB40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16E1-75F5-44C4-8557-A69FC8B7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6E1-75F5-44C4-8557-A69FC8B70D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6E1-75F5-44C4-8557-A69FC8B70D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4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7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5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8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042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55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51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5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076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54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896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920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52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02/07/1441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975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25" y="5267339"/>
            <a:ext cx="3536625" cy="689514"/>
          </a:xfrm>
        </p:spPr>
        <p:txBody>
          <a:bodyPr>
            <a:normAutofit/>
          </a:bodyPr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اداره کل معماری و ساختمان</a:t>
            </a:r>
            <a:b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مهرماه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1398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35768" y="1836738"/>
            <a:ext cx="8215313" cy="2292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lnSpc>
                <a:spcPct val="26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مدارک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و مستندات جهت طرح در کمیته نمای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منطقه</a:t>
            </a:r>
          </a:p>
          <a:p>
            <a:pPr algn="ctr" rtl="1">
              <a:lnSpc>
                <a:spcPct val="260000"/>
              </a:lnSpc>
            </a:pP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موقعیت بنا در بدنه شهری :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نبش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یا کنج</a:t>
            </a:r>
            <a:endParaRPr lang="fa-IR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26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(املاک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دارای درخواست قبل از 1398/05/01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7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36979" y="6271034"/>
            <a:ext cx="64700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چپ2 </a:t>
            </a:r>
            <a:r>
              <a:rPr lang="fa-IR" sz="2000" b="1" dirty="0">
                <a:cs typeface="B Nazanin" panose="00000400000000000000" pitchFamily="2" charset="-78"/>
              </a:rPr>
              <a:t>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مجاور </a:t>
            </a:r>
            <a:r>
              <a:rPr lang="fa-IR" sz="2000" b="1" dirty="0">
                <a:cs typeface="B Nazanin" panose="00000400000000000000" pitchFamily="2" charset="-78"/>
              </a:rPr>
              <a:t>ملک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14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05241" y="6235298"/>
            <a:ext cx="572624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روبرو  1 </a:t>
            </a:r>
            <a:r>
              <a:rPr lang="fa-IR" sz="2000" b="1" dirty="0">
                <a:cs typeface="B Nazanin" panose="00000400000000000000" pitchFamily="2" charset="-78"/>
              </a:rPr>
              <a:t>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1 </a:t>
            </a:r>
            <a:r>
              <a:rPr lang="fa-IR" sz="2000" b="1" dirty="0">
                <a:cs typeface="B Nazanin" panose="00000400000000000000" pitchFamily="2" charset="-78"/>
              </a:rPr>
              <a:t>مجاور ملک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52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32492" y="6235298"/>
            <a:ext cx="56717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در گذر شماره 1 مجاور ملک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2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7990" y="6235298"/>
            <a:ext cx="57807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روبرو3 </a:t>
            </a:r>
            <a:r>
              <a:rPr lang="fa-IR" sz="2000" b="1" dirty="0">
                <a:cs typeface="B Nazanin" panose="00000400000000000000" pitchFamily="2" charset="-78"/>
              </a:rPr>
              <a:t>در گذر شماره 1 مجاور ملک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38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7990" y="6235298"/>
            <a:ext cx="57807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روبرو4 </a:t>
            </a:r>
            <a:r>
              <a:rPr lang="fa-IR" sz="2000" b="1" dirty="0">
                <a:cs typeface="B Nazanin" panose="00000400000000000000" pitchFamily="2" charset="-78"/>
              </a:rPr>
              <a:t>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مجاور ملک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40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7990" y="6235298"/>
            <a:ext cx="57807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روبرو5 </a:t>
            </a:r>
            <a:r>
              <a:rPr lang="fa-IR" sz="2000" b="1" dirty="0">
                <a:cs typeface="B Nazanin" panose="00000400000000000000" pitchFamily="2" charset="-78"/>
              </a:rPr>
              <a:t>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مجاور ملک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74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7990" y="6235298"/>
            <a:ext cx="57807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روبرو6 </a:t>
            </a:r>
            <a:r>
              <a:rPr lang="fa-IR" sz="2000" b="1" dirty="0">
                <a:cs typeface="B Nazanin" panose="00000400000000000000" pitchFamily="2" charset="-78"/>
              </a:rPr>
              <a:t>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مجاور ملک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4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84697" y="6256746"/>
            <a:ext cx="67746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پرسپکتیوی از </a:t>
            </a:r>
            <a:r>
              <a:rPr lang="fa-IR" sz="2000" b="1" dirty="0" smtClean="0">
                <a:cs typeface="B Nazanin" panose="00000400000000000000" pitchFamily="2" charset="-78"/>
              </a:rPr>
              <a:t>نما </a:t>
            </a:r>
            <a:r>
              <a:rPr lang="fa-IR" sz="2000" b="1" dirty="0">
                <a:cs typeface="B Nazanin" panose="00000400000000000000" pitchFamily="2" charset="-78"/>
              </a:rPr>
              <a:t>به همراه </a:t>
            </a:r>
            <a:r>
              <a:rPr lang="fa-IR" sz="2000" b="1" dirty="0" smtClean="0">
                <a:cs typeface="B Nazanin" panose="00000400000000000000" pitchFamily="2" charset="-78"/>
              </a:rPr>
              <a:t>مجاورین 1 در گذر شماره 1 مجاور ملک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1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0042" y="6256746"/>
            <a:ext cx="704391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</a:t>
            </a:r>
            <a:r>
              <a:rPr lang="fa-IR" sz="2000" b="1" dirty="0" err="1">
                <a:cs typeface="B Nazanin" panose="00000400000000000000" pitchFamily="2" charset="-78"/>
              </a:rPr>
              <a:t>پرسپکتیوی</a:t>
            </a:r>
            <a:r>
              <a:rPr lang="fa-IR" sz="2000" b="1" dirty="0">
                <a:cs typeface="B Nazanin" panose="00000400000000000000" pitchFamily="2" charset="-78"/>
              </a:rPr>
              <a:t> از نما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2 در </a:t>
            </a:r>
            <a:r>
              <a:rPr lang="fa-IR" sz="2000" b="1" dirty="0">
                <a:cs typeface="B Nazanin" panose="00000400000000000000" pitchFamily="2" charset="-78"/>
              </a:rPr>
              <a:t>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مجاور ملک</a:t>
            </a:r>
          </a:p>
        </p:txBody>
      </p:sp>
    </p:spTree>
    <p:extLst>
      <p:ext uri="{BB962C8B-B14F-4D97-AF65-F5344CB8AC3E}">
        <p14:creationId xmlns:p14="http://schemas.microsoft.com/office/powerpoint/2010/main" val="39673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04254" y="6223067"/>
            <a:ext cx="553549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از بناهای واجد ارزش در محدوده (در صورت وجود )</a:t>
            </a:r>
          </a:p>
        </p:txBody>
      </p:sp>
    </p:spTree>
    <p:extLst>
      <p:ext uri="{BB962C8B-B14F-4D97-AF65-F5344CB8AC3E}">
        <p14:creationId xmlns:p14="http://schemas.microsoft.com/office/powerpoint/2010/main" val="24566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77567"/>
              </p:ext>
            </p:extLst>
          </p:nvPr>
        </p:nvGraphicFramePr>
        <p:xfrm>
          <a:off x="1538514" y="1242891"/>
          <a:ext cx="6314461" cy="4752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99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4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 1-1  ارائه جدول مشخصات ساختمان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شماره پرونده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مالک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منطقه و ناحیه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آدرس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مساحت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پهنه طرح تفصیلی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سطح اشغال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تراکم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 جدول بنای مجاز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معابر اصلاح شده (مجاور ملک)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7163" y="163515"/>
            <a:ext cx="8815387" cy="5365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16637" y="-100016"/>
            <a:ext cx="17107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1- اطلاعات نما</a:t>
            </a:r>
          </a:p>
        </p:txBody>
      </p:sp>
    </p:spTree>
    <p:extLst>
      <p:ext uri="{BB962C8B-B14F-4D97-AF65-F5344CB8AC3E}">
        <p14:creationId xmlns:p14="http://schemas.microsoft.com/office/powerpoint/2010/main" val="29641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28662" y="6349097"/>
            <a:ext cx="7758113" cy="508903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تصویر </a:t>
            </a:r>
            <a:r>
              <a:rPr lang="fa-IR" sz="2000" dirty="0" err="1">
                <a:solidFill>
                  <a:srgbClr val="262626"/>
                </a:solidFill>
                <a:cs typeface="B Traffic" panose="00000400000000000000" pitchFamily="2" charset="-78"/>
              </a:rPr>
              <a:t>پرسپکتیوی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262626"/>
                </a:solidFill>
                <a:cs typeface="B Traffic" panose="00000400000000000000" pitchFamily="2" charset="-78"/>
              </a:rPr>
              <a:t>ویژه 1 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از بناهای نبش در 3 کنج مقابل تقاطع مربوطه</a:t>
            </a:r>
          </a:p>
        </p:txBody>
      </p:sp>
    </p:spTree>
    <p:extLst>
      <p:ext uri="{BB962C8B-B14F-4D97-AF65-F5344CB8AC3E}">
        <p14:creationId xmlns:p14="http://schemas.microsoft.com/office/powerpoint/2010/main" val="8378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0050" y="6349097"/>
            <a:ext cx="8001000" cy="394603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تصویر </a:t>
            </a:r>
            <a:r>
              <a:rPr lang="fa-IR" sz="2000" dirty="0" err="1">
                <a:solidFill>
                  <a:srgbClr val="262626"/>
                </a:solidFill>
                <a:cs typeface="B Traffic" panose="00000400000000000000" pitchFamily="2" charset="-78"/>
              </a:rPr>
              <a:t>پرسپکتیوی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 ویژه </a:t>
            </a:r>
            <a:r>
              <a:rPr lang="fa-IR" sz="2000" dirty="0" smtClean="0">
                <a:solidFill>
                  <a:srgbClr val="262626"/>
                </a:solidFill>
                <a:cs typeface="B Traffic" panose="00000400000000000000" pitchFamily="2" charset="-78"/>
              </a:rPr>
              <a:t>2 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از بناهای نبش در 3 کنج مقابل تقاطع مربوطه</a:t>
            </a:r>
          </a:p>
        </p:txBody>
      </p:sp>
    </p:spTree>
    <p:extLst>
      <p:ext uri="{BB962C8B-B14F-4D97-AF65-F5344CB8AC3E}">
        <p14:creationId xmlns:p14="http://schemas.microsoft.com/office/powerpoint/2010/main" val="56451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0050" y="6349097"/>
            <a:ext cx="8001000" cy="394603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تصویر </a:t>
            </a:r>
            <a:r>
              <a:rPr lang="fa-IR" sz="2000" dirty="0" err="1">
                <a:solidFill>
                  <a:srgbClr val="262626"/>
                </a:solidFill>
                <a:cs typeface="B Traffic" panose="00000400000000000000" pitchFamily="2" charset="-78"/>
              </a:rPr>
              <a:t>پرسپکتیوی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 ویژه 3 از بناهای نبش در 3 کنج مقابل تقاطع مربوطه</a:t>
            </a:r>
          </a:p>
        </p:txBody>
      </p:sp>
    </p:spTree>
    <p:extLst>
      <p:ext uri="{BB962C8B-B14F-4D97-AF65-F5344CB8AC3E}">
        <p14:creationId xmlns:p14="http://schemas.microsoft.com/office/powerpoint/2010/main" val="276403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81866" y="6316147"/>
            <a:ext cx="4437432" cy="40011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کروکی نمایش محل تصاویر نماهای مجاورین</a:t>
            </a:r>
          </a:p>
        </p:txBody>
      </p:sp>
    </p:spTree>
    <p:extLst>
      <p:ext uri="{BB962C8B-B14F-4D97-AF65-F5344CB8AC3E}">
        <p14:creationId xmlns:p14="http://schemas.microsoft.com/office/powerpoint/2010/main" val="420907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7560" y="6271034"/>
            <a:ext cx="456887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تاکیدات غالب 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20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49225" y="6285323"/>
            <a:ext cx="36455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تحلیل مصالح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2943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3523" y="6256048"/>
            <a:ext cx="503695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سطوح شفاف و کدر در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914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78317" y="6241762"/>
            <a:ext cx="418736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پر و خالی </a:t>
            </a:r>
            <a:r>
              <a:rPr lang="fa-IR" sz="2000" b="1" dirty="0">
                <a:cs typeface="B Nazanin" panose="00000400000000000000" pitchFamily="2" charset="-78"/>
              </a:rPr>
              <a:t>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0075" y="6296958"/>
            <a:ext cx="7421745" cy="38958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ساختمان (رندر سه بعدی-دید ناظر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 در جهات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مختلف  به ازای هر گذر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131542" y="298289"/>
            <a:ext cx="28809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 1-3 طرح سه بعدی از کل نما</a:t>
            </a:r>
          </a:p>
        </p:txBody>
      </p:sp>
    </p:spTree>
    <p:extLst>
      <p:ext uri="{BB962C8B-B14F-4D97-AF65-F5344CB8AC3E}">
        <p14:creationId xmlns:p14="http://schemas.microsoft.com/office/powerpoint/2010/main" val="4118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7325" y="6258177"/>
            <a:ext cx="6052818" cy="4283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تصویر نمای شب  به ازای هر گذر (رندر سه بعدی-دید ناظر)</a:t>
            </a:r>
          </a:p>
        </p:txBody>
      </p:sp>
    </p:spTree>
    <p:extLst>
      <p:ext uri="{BB962C8B-B14F-4D97-AF65-F5344CB8AC3E}">
        <p14:creationId xmlns:p14="http://schemas.microsoft.com/office/powerpoint/2010/main" val="1649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1450" y="6319839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05904" y="6464498"/>
            <a:ext cx="261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 defTabSz="457200"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ارایه </a:t>
            </a:r>
            <a:r>
              <a:rPr lang="fa-IR" b="1" dirty="0">
                <a:cs typeface="B Nazanin" panose="00000400000000000000" pitchFamily="2" charset="-78"/>
              </a:rPr>
              <a:t>جانمائی ملک (1/2000)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6321428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71319" y="643824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 defTabSz="457200">
              <a:buFont typeface="Wingdings" panose="05000000000000000000" pitchFamily="2" charset="2"/>
              <a:buChar char="q"/>
            </a:pPr>
            <a:r>
              <a:rPr lang="fa-IR" b="1" dirty="0">
                <a:cs typeface="B Nazanin" panose="00000400000000000000" pitchFamily="2" charset="-78"/>
              </a:rPr>
              <a:t>ارائه پلان موقعیت پیشنهادی</a:t>
            </a:r>
          </a:p>
        </p:txBody>
      </p:sp>
    </p:spTree>
    <p:extLst>
      <p:ext uri="{BB962C8B-B14F-4D97-AF65-F5344CB8AC3E}">
        <p14:creationId xmlns:p14="http://schemas.microsoft.com/office/powerpoint/2010/main" val="17417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720" y="6227953"/>
            <a:ext cx="8356506" cy="57335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بام (رندر سه بعدی دید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پرنده از بام با تاکید بر جانمائی تاسیسات و تجهیزات)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04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365580" y="311890"/>
            <a:ext cx="2412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2-3  طرح به ازای هر گذر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43102" y="6158669"/>
            <a:ext cx="4946490" cy="5421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اصلی به ازای هر گذر (رندر سه بعدی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265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606" y="6111343"/>
            <a:ext cx="5202161" cy="67521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فرعی (جانبی – حیاط)  (رندر سه بعدی) </a:t>
            </a:r>
          </a:p>
        </p:txBody>
      </p:sp>
    </p:spTree>
    <p:extLst>
      <p:ext uri="{BB962C8B-B14F-4D97-AF65-F5344CB8AC3E}">
        <p14:creationId xmlns:p14="http://schemas.microsoft.com/office/powerpoint/2010/main" val="2458179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97212" y="1159177"/>
            <a:ext cx="830173" cy="2343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174132" y="1534243"/>
            <a:ext cx="284380" cy="69388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35972" y="4666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29589" y="4556872"/>
            <a:ext cx="663573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00164" y="6284054"/>
            <a:ext cx="6124504" cy="45416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جانمایی نمای طراحی شده در بدنه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شهری به ازای گذر اول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930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325093" y="1759252"/>
            <a:ext cx="830173" cy="2343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602013" y="2134318"/>
            <a:ext cx="284380" cy="69388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35972" y="4666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29589" y="4556872"/>
            <a:ext cx="663573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8712" y="6255479"/>
            <a:ext cx="6038779" cy="45416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جانمایی نمای طراحی شده در بدنه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شهری به ازای گذر دوم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2634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19228" y="6301859"/>
            <a:ext cx="5391220" cy="40011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تصویر </a:t>
            </a:r>
            <a:r>
              <a:rPr lang="fa-IR" sz="2000" dirty="0" err="1">
                <a:solidFill>
                  <a:srgbClr val="262626"/>
                </a:solidFill>
                <a:cs typeface="B Traffic" panose="00000400000000000000" pitchFamily="2" charset="-78"/>
              </a:rPr>
              <a:t>پرسپکتیوی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 ویژه از بنای نبش به همراه مجاورین </a:t>
            </a:r>
            <a:endParaRPr lang="en-US" sz="2000" dirty="0">
              <a:solidFill>
                <a:srgbClr val="262626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61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932" y="277690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3-3   خروجی های ویژه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086" y="6288339"/>
            <a:ext cx="7634274" cy="38033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جزئیات، الحاقات و تزیینات استفاده شده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3747719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1477" y="6263371"/>
            <a:ext cx="8372472" cy="55176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ویژه از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یا دیوار حیاط با تاکید بر ورودی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1187585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7642" y="6256746"/>
            <a:ext cx="4908716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نقش رخ بام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696076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6917" y="6275229"/>
            <a:ext cx="6905707" cy="48842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دسترس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پذیری برای معلولین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211348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11616"/>
              </p:ext>
            </p:extLst>
          </p:nvPr>
        </p:nvGraphicFramePr>
        <p:xfrm>
          <a:off x="1611086" y="2236772"/>
          <a:ext cx="5921828" cy="1728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2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94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cs typeface="B Nazanin" panose="00000400000000000000" pitchFamily="2" charset="-78"/>
                        </a:rPr>
                        <a:t> (یا 3)2</a:t>
                      </a:r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 تعداد نمای قابل مشاهده از فضای شهری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 smtClean="0">
                          <a:cs typeface="B Nazanin" panose="00000400000000000000" pitchFamily="2" charset="-78"/>
                        </a:rPr>
                        <a:t>جهت گیری </a:t>
                      </a: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پلاک 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نبش یا کنج</a:t>
                      </a:r>
                      <a:endParaRPr lang="en-US" sz="2000" b="0" dirty="0">
                        <a:solidFill>
                          <a:srgbClr val="FFFFFF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موقعیت بنا در بدنه شهری</a:t>
                      </a:r>
                      <a:endParaRPr lang="fa-IR" sz="20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نوع بافت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1372" y="196173"/>
            <a:ext cx="202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>
                <a:cs typeface="B Nazanin" panose="00000400000000000000" pitchFamily="2" charset="-78"/>
              </a:rPr>
              <a:t>2-1 تعریف ساختمان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2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335" y="6246190"/>
            <a:ext cx="7741909" cy="54037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جانمائی تابلوها در نمای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(درصورت وجود)</a:t>
            </a:r>
            <a:endParaRPr lang="en-US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6259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29000" y="6342474"/>
            <a:ext cx="3886000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نما به همراه راهنما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646105" y="300655"/>
            <a:ext cx="1851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4-3 ترسیمات فنی</a:t>
            </a:r>
          </a:p>
        </p:txBody>
      </p:sp>
    </p:spTree>
    <p:extLst>
      <p:ext uri="{BB962C8B-B14F-4D97-AF65-F5344CB8AC3E}">
        <p14:creationId xmlns:p14="http://schemas.microsoft.com/office/powerpoint/2010/main" val="28127640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55738" y="6342474"/>
            <a:ext cx="52325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پلان‌های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مصوب به تفکیک طبقات</a:t>
            </a:r>
          </a:p>
        </p:txBody>
      </p:sp>
    </p:spTree>
    <p:extLst>
      <p:ext uri="{BB962C8B-B14F-4D97-AF65-F5344CB8AC3E}">
        <p14:creationId xmlns:p14="http://schemas.microsoft.com/office/powerpoint/2010/main" val="9588199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181" y="6234802"/>
            <a:ext cx="6243637" cy="58034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مصالح، تزئینات و الحاقات نما به همراه راهنما</a:t>
            </a:r>
          </a:p>
        </p:txBody>
      </p:sp>
    </p:spTree>
    <p:extLst>
      <p:ext uri="{BB962C8B-B14F-4D97-AF65-F5344CB8AC3E}">
        <p14:creationId xmlns:p14="http://schemas.microsoft.com/office/powerpoint/2010/main" val="3834105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7005"/>
            <a:ext cx="8995869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برش عمودی از جداره های خارجی با تاکید بر جزئیات اتصال عناصر نما به سازه اصلی با مقیاس 1/20 (</a:t>
            </a:r>
            <a:r>
              <a:rPr lang="en-US" sz="1600" b="1" dirty="0">
                <a:solidFill>
                  <a:srgbClr val="262626"/>
                </a:solidFill>
                <a:cs typeface="B Zar" panose="00000400000000000000" pitchFamily="2" charset="-78"/>
              </a:rPr>
              <a:t>wall section</a:t>
            </a: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176101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28840" y="6247005"/>
            <a:ext cx="4743450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جزئیات عناصر الحاقی به نما 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15755572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36588" y="6244710"/>
            <a:ext cx="34708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توضیح مشخصات فنی نورپردازی</a:t>
            </a:r>
          </a:p>
        </p:txBody>
      </p:sp>
    </p:spTree>
    <p:extLst>
      <p:ext uri="{BB962C8B-B14F-4D97-AF65-F5344CB8AC3E}">
        <p14:creationId xmlns:p14="http://schemas.microsoft.com/office/powerpoint/2010/main" val="2849401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54188" y="6244712"/>
            <a:ext cx="34356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توجیه ایده طراحی (اختیاری)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77257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60207" y="151578"/>
            <a:ext cx="3023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b="1" dirty="0">
                <a:cs typeface="B Zar" panose="00000400000000000000" pitchFamily="2" charset="-78"/>
              </a:rPr>
              <a:t> 5-3 ارائه جدول رنگ و مصالح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30875"/>
              </p:ext>
            </p:extLst>
          </p:nvPr>
        </p:nvGraphicFramePr>
        <p:xfrm>
          <a:off x="464456" y="954086"/>
          <a:ext cx="8273143" cy="5287056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888342"/>
                <a:gridCol w="1510771"/>
                <a:gridCol w="1901872"/>
                <a:gridCol w="1972158"/>
              </a:tblGrid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مشخصات آماری مصالح و رنگ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کد رنگی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درصد پوشش نما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آجر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گرانیت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تراروتن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مرمر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ماسه سنگ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Sandstone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سایر سنگ ها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سیمان و بتن (با 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ترمو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وود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kern="1200" dirty="0" err="1">
                          <a:cs typeface="B Nazanin" panose="00000400000000000000" pitchFamily="2" charset="-78"/>
                        </a:rPr>
                        <a:t>Thermowood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سرامیک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شیشه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سمنت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بورد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Cement board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کامپوزیت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Composite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صفحات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HPL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سایر مصالح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27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592404" y="237608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400" b="1" dirty="0">
                <a:cs typeface="B Nazanin" panose="00000400000000000000" pitchFamily="2" charset="-78"/>
              </a:rPr>
              <a:t> 1-2 نمای موجود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744" y="6335715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9655" y="6275426"/>
            <a:ext cx="75761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Zar" panose="00000400000000000000" pitchFamily="2" charset="-78"/>
              </a:rPr>
              <a:t>تصویر </a:t>
            </a:r>
            <a:r>
              <a:rPr lang="fa-IR" sz="2000" b="1" dirty="0" smtClean="0">
                <a:cs typeface="B Zar" panose="00000400000000000000" pitchFamily="2" charset="-78"/>
              </a:rPr>
              <a:t>کلیه نماهای </a:t>
            </a:r>
            <a:r>
              <a:rPr lang="fa-IR" sz="2000" b="1" dirty="0">
                <a:cs typeface="B Zar" panose="00000400000000000000" pitchFamily="2" charset="-78"/>
              </a:rPr>
              <a:t>اصلی ساختمان به ازای گذرهای اطراف در وضعیت کنونی </a:t>
            </a:r>
            <a:endParaRPr lang="en-US" sz="2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77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64733" y="6313898"/>
            <a:ext cx="320632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 های جانبی ساختمان</a:t>
            </a:r>
          </a:p>
        </p:txBody>
      </p:sp>
    </p:spTree>
    <p:extLst>
      <p:ext uri="{BB962C8B-B14F-4D97-AF65-F5344CB8AC3E}">
        <p14:creationId xmlns:p14="http://schemas.microsoft.com/office/powerpoint/2010/main" val="11600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659731" y="246669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2-2 نمای مجاورین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94313" y="6271034"/>
            <a:ext cx="675537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نمای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اصلی ساختمان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مجاور راست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1 </a:t>
            </a:r>
            <a:r>
              <a:rPr lang="fa-IR" sz="2000" b="1" dirty="0">
                <a:cs typeface="B Nazanin" panose="00000400000000000000" pitchFamily="2" charset="-78"/>
              </a:rPr>
              <a:t> در گذر شماره 1 مجاور ملک </a:t>
            </a:r>
          </a:p>
        </p:txBody>
      </p:sp>
    </p:spTree>
    <p:extLst>
      <p:ext uri="{BB962C8B-B14F-4D97-AF65-F5344CB8AC3E}">
        <p14:creationId xmlns:p14="http://schemas.microsoft.com/office/powerpoint/2010/main" val="40709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84882" y="6271034"/>
            <a:ext cx="657423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راست</a:t>
            </a:r>
            <a:r>
              <a:rPr lang="fa-IR" sz="2000" b="1" dirty="0">
                <a:cs typeface="B Nazanin" panose="00000400000000000000" pitchFamily="2" charset="-78"/>
              </a:rPr>
              <a:t>2 </a:t>
            </a:r>
            <a:r>
              <a:rPr lang="fa-IR" sz="2000" b="1" dirty="0" smtClean="0">
                <a:cs typeface="B Nazanin" panose="00000400000000000000" pitchFamily="2" charset="-78"/>
              </a:rPr>
              <a:t>در </a:t>
            </a:r>
            <a:r>
              <a:rPr lang="fa-IR" sz="2000" b="1" dirty="0">
                <a:cs typeface="B Nazanin" panose="00000400000000000000" pitchFamily="2" charset="-78"/>
              </a:rPr>
              <a:t>گذر شماره 1 مجاور </a:t>
            </a:r>
            <a:r>
              <a:rPr lang="fa-IR" sz="2000" b="1" dirty="0" smtClean="0">
                <a:cs typeface="B Nazanin" panose="00000400000000000000" pitchFamily="2" charset="-78"/>
              </a:rPr>
              <a:t>ملک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3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82479" y="6285322"/>
            <a:ext cx="65790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چپ1</a:t>
            </a:r>
            <a:r>
              <a:rPr lang="fa-IR" sz="2000" b="1" dirty="0">
                <a:cs typeface="B Nazanin" panose="00000400000000000000" pitchFamily="2" charset="-78"/>
              </a:rPr>
              <a:t> در گذر شماره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مجاور ملک   </a:t>
            </a:r>
          </a:p>
        </p:txBody>
      </p:sp>
    </p:spTree>
    <p:extLst>
      <p:ext uri="{BB962C8B-B14F-4D97-AF65-F5344CB8AC3E}">
        <p14:creationId xmlns:p14="http://schemas.microsoft.com/office/powerpoint/2010/main" val="11757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2847</TotalTime>
  <Words>731</Words>
  <Application>Microsoft Office PowerPoint</Application>
  <PresentationFormat>On-screen Show (4:3)</PresentationFormat>
  <Paragraphs>129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B Nazanin</vt:lpstr>
      <vt:lpstr>B Traffic</vt:lpstr>
      <vt:lpstr>B Zar</vt:lpstr>
      <vt:lpstr>Calibri</vt:lpstr>
      <vt:lpstr>Corbel</vt:lpstr>
      <vt:lpstr>Tahoma</vt:lpstr>
      <vt:lpstr>Wingdings</vt:lpstr>
      <vt:lpstr>Basis</vt:lpstr>
      <vt:lpstr>اداره کل معماری و ساختمان مهرماه 1398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Atelier-6</dc:creator>
  <cp:lastModifiedBy>Somayeh Sazgarnia</cp:lastModifiedBy>
  <cp:revision>254</cp:revision>
  <dcterms:created xsi:type="dcterms:W3CDTF">2019-01-26T06:33:44Z</dcterms:created>
  <dcterms:modified xsi:type="dcterms:W3CDTF">2019-10-06T11:40:56Z</dcterms:modified>
</cp:coreProperties>
</file>