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sldIdLst>
    <p:sldId id="256" r:id="rId2"/>
    <p:sldId id="327" r:id="rId3"/>
    <p:sldId id="307" r:id="rId4"/>
    <p:sldId id="370" r:id="rId5"/>
    <p:sldId id="328" r:id="rId6"/>
    <p:sldId id="329" r:id="rId7"/>
    <p:sldId id="367" r:id="rId8"/>
    <p:sldId id="368" r:id="rId9"/>
    <p:sldId id="369" r:id="rId10"/>
    <p:sldId id="371" r:id="rId11"/>
    <p:sldId id="375" r:id="rId12"/>
    <p:sldId id="372" r:id="rId13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1EC7"/>
    <a:srgbClr val="EC27C4"/>
    <a:srgbClr val="FF4E02"/>
    <a:srgbClr val="6B32E6"/>
    <a:srgbClr val="26D4FE"/>
    <a:srgbClr val="F5A200"/>
    <a:srgbClr val="F5CA35"/>
    <a:srgbClr val="999999"/>
    <a:srgbClr val="44444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14" autoAdjust="0"/>
    <p:restoredTop sz="94660"/>
  </p:normalViewPr>
  <p:slideViewPr>
    <p:cSldViewPr snapToGrid="0">
      <p:cViewPr varScale="1">
        <p:scale>
          <a:sx n="42" d="100"/>
          <a:sy n="42" d="100"/>
        </p:scale>
        <p:origin x="3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5" y="7732992"/>
            <a:ext cx="9638586" cy="2280920"/>
          </a:xfrm>
        </p:spPr>
        <p:txBody>
          <a:bodyPr anchor="ctr">
            <a:normAutofit/>
          </a:bodyPr>
          <a:lstStyle>
            <a:lvl1pPr algn="r">
              <a:defRPr sz="6860" spc="312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78041" y="7732992"/>
            <a:ext cx="3968829" cy="228092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9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712775" indent="0" algn="ctr">
              <a:buNone/>
              <a:defRPr sz="2494"/>
            </a:lvl2pPr>
            <a:lvl3pPr marL="1425550" indent="0" algn="ctr">
              <a:buNone/>
              <a:defRPr sz="2494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0400559" y="8206888"/>
            <a:ext cx="0" cy="142557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15119350" cy="7127877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45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28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1187979"/>
            <a:ext cx="3260110" cy="8434652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8450" y="1187979"/>
            <a:ext cx="9402346" cy="843465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2473464" y="238205"/>
            <a:ext cx="0" cy="113395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6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43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75" y="7732992"/>
            <a:ext cx="9638586" cy="2280920"/>
          </a:xfrm>
        </p:spPr>
        <p:txBody>
          <a:bodyPr anchor="ctr">
            <a:normAutofit/>
          </a:bodyPr>
          <a:lstStyle>
            <a:lvl1pPr algn="r">
              <a:defRPr sz="6860" b="0" spc="312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78041" y="7732992"/>
            <a:ext cx="3968829" cy="228092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9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712775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1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5119350" cy="7127875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10400559" y="8206888"/>
            <a:ext cx="0" cy="1425575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18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25" y="912368"/>
            <a:ext cx="12053902" cy="23379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25" y="3563938"/>
            <a:ext cx="5896547" cy="62725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27380" y="3563938"/>
            <a:ext cx="5896547" cy="62725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6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70025" y="912368"/>
            <a:ext cx="12053902" cy="23379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0025" y="3398113"/>
            <a:ext cx="5896547" cy="128301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430" b="0" cap="none" baseline="0">
                <a:solidFill>
                  <a:schemeClr val="accent1"/>
                </a:solidFill>
                <a:latin typeface="+mn-lt"/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0025" y="4626864"/>
            <a:ext cx="5896547" cy="5209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27380" y="3398113"/>
            <a:ext cx="5896547" cy="128301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43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marL="0" lvl="0" indent="0" algn="l" defTabSz="1425550" rtl="0" eaLnBrk="1" latinLnBrk="0" hangingPunct="1">
              <a:lnSpc>
                <a:spcPct val="90000"/>
              </a:lnSpc>
              <a:spcBef>
                <a:spcPts val="2806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27380" y="4626864"/>
            <a:ext cx="5896547" cy="5209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57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7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25" y="735095"/>
            <a:ext cx="5442966" cy="2708593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6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7195" y="1283017"/>
            <a:ext cx="7041837" cy="8083011"/>
          </a:xfrm>
        </p:spPr>
        <p:txBody>
          <a:bodyPr>
            <a:normAutofit/>
          </a:bodyPr>
          <a:lstStyle>
            <a:lvl1pPr>
              <a:defRPr sz="3118"/>
            </a:lvl1pPr>
            <a:lvl2pPr>
              <a:defRPr sz="2494"/>
            </a:lvl2pPr>
            <a:lvl3pPr>
              <a:defRPr sz="1871"/>
            </a:lvl3pPr>
            <a:lvl4pPr>
              <a:defRPr sz="1871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0025" y="3519515"/>
            <a:ext cx="5442966" cy="58655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935"/>
              </a:spcBef>
              <a:buNone/>
              <a:defRPr sz="2494"/>
            </a:lvl1pPr>
            <a:lvl2pPr marL="712775" indent="0">
              <a:buNone/>
              <a:defRPr sz="1871"/>
            </a:lvl2pPr>
            <a:lvl3pPr marL="1425550" indent="0">
              <a:buNone/>
              <a:defRPr sz="1559"/>
            </a:lvl3pPr>
            <a:lvl4pPr marL="2138324" indent="0">
              <a:buNone/>
              <a:defRPr sz="1403"/>
            </a:lvl4pPr>
            <a:lvl5pPr marL="2851099" indent="0">
              <a:buNone/>
              <a:defRPr sz="1403"/>
            </a:lvl5pPr>
            <a:lvl6pPr marL="3563874" indent="0">
              <a:buNone/>
              <a:defRPr sz="1403"/>
            </a:lvl6pPr>
            <a:lvl7pPr marL="4276649" indent="0">
              <a:buNone/>
              <a:defRPr sz="1403"/>
            </a:lvl7pPr>
            <a:lvl8pPr marL="4989424" indent="0">
              <a:buNone/>
              <a:defRPr sz="1403"/>
            </a:lvl8pPr>
            <a:lvl9pPr marL="5702198" indent="0">
              <a:buNone/>
              <a:defRPr sz="140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32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75" y="7732993"/>
            <a:ext cx="9638586" cy="2280920"/>
          </a:xfrm>
        </p:spPr>
        <p:txBody>
          <a:bodyPr anchor="ctr">
            <a:normAutofit/>
          </a:bodyPr>
          <a:lstStyle>
            <a:lvl1pPr algn="r">
              <a:defRPr sz="6860" spc="312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5115570" cy="7127875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742"/>
            </a:lvl1pPr>
            <a:lvl2pPr marL="534581" indent="0">
              <a:buNone/>
              <a:defRPr sz="3274"/>
            </a:lvl2pPr>
            <a:lvl3pPr marL="1069162" indent="0">
              <a:buNone/>
              <a:defRPr sz="2806"/>
            </a:lvl3pPr>
            <a:lvl4pPr marL="1603743" indent="0">
              <a:buNone/>
              <a:defRPr sz="2339"/>
            </a:lvl4pPr>
            <a:lvl5pPr marL="2138324" indent="0">
              <a:buNone/>
              <a:defRPr sz="2339"/>
            </a:lvl5pPr>
            <a:lvl6pPr marL="2672906" indent="0">
              <a:buNone/>
              <a:defRPr sz="2339"/>
            </a:lvl6pPr>
            <a:lvl7pPr marL="3207487" indent="0">
              <a:buNone/>
              <a:defRPr sz="2339"/>
            </a:lvl7pPr>
            <a:lvl8pPr marL="3742068" indent="0">
              <a:buNone/>
              <a:defRPr sz="2339"/>
            </a:lvl8pPr>
            <a:lvl9pPr marL="4276649" indent="0">
              <a:buNone/>
              <a:defRPr sz="233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78041" y="7732993"/>
            <a:ext cx="3968829" cy="228092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9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34581" indent="0">
              <a:buNone/>
              <a:defRPr sz="1637"/>
            </a:lvl2pPr>
            <a:lvl3pPr marL="1069162" indent="0">
              <a:buNone/>
              <a:defRPr sz="1403"/>
            </a:lvl3pPr>
            <a:lvl4pPr marL="1603743" indent="0">
              <a:buNone/>
              <a:defRPr sz="1169"/>
            </a:lvl4pPr>
            <a:lvl5pPr marL="2138324" indent="0">
              <a:buNone/>
              <a:defRPr sz="1169"/>
            </a:lvl5pPr>
            <a:lvl6pPr marL="2672906" indent="0">
              <a:buNone/>
              <a:defRPr sz="1169"/>
            </a:lvl6pPr>
            <a:lvl7pPr marL="3207487" indent="0">
              <a:buNone/>
              <a:defRPr sz="1169"/>
            </a:lvl7pPr>
            <a:lvl8pPr marL="3742068" indent="0">
              <a:buNone/>
              <a:defRPr sz="1169"/>
            </a:lvl8pPr>
            <a:lvl9pPr marL="4276649" indent="0">
              <a:buNone/>
              <a:defRPr sz="116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20924-634E-4B19-B146-F3ED47EE1F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17A91-F7EE-421F-BA01-6A6E513531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0400559" y="8206888"/>
            <a:ext cx="0" cy="14255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08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025" y="912368"/>
            <a:ext cx="12053902" cy="2337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0026" y="3563938"/>
            <a:ext cx="12053903" cy="627253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70028" y="10088008"/>
            <a:ext cx="2671361" cy="427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64DE79-268F-4C1A-8933-263129D2AF90}" type="datetimeFigureOut">
              <a:rPr lang="en-US" smtClean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5742" y="10088008"/>
            <a:ext cx="7318423" cy="427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39422" y="10088008"/>
            <a:ext cx="1207448" cy="427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944959" y="1288262"/>
            <a:ext cx="0" cy="14255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0"/>
            <a:ext cx="15119350" cy="12671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9" name="Rectangle 8"/>
          <p:cNvSpPr/>
          <p:nvPr userDrawn="1"/>
        </p:nvSpPr>
        <p:spPr>
          <a:xfrm>
            <a:off x="494189" y="1053272"/>
            <a:ext cx="465770" cy="3836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fld id="{967D3316-270B-487C-8E1B-8842E73588DA}" type="slidenum">
              <a:rPr lang="fa-IR" sz="1200" smtClean="0">
                <a:solidFill>
                  <a:schemeClr val="tx1"/>
                </a:solidFill>
                <a:cs typeface="B Mitra" panose="00000400000000000000" pitchFamily="2" charset="-78"/>
              </a:rPr>
              <a:pPr algn="ctr" rtl="1"/>
              <a:t>‹#›</a:t>
            </a:fld>
            <a:endParaRPr lang="en-US" sz="1200" dirty="0">
              <a:solidFill>
                <a:schemeClr val="tx1"/>
              </a:solidFill>
              <a:cs typeface="B Mitra" panose="00000400000000000000" pitchFamily="2" charset="-78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1756348" y="845112"/>
            <a:ext cx="20926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200" dirty="0">
                <a:solidFill>
                  <a:schemeClr val="bg1"/>
                </a:solidFill>
                <a:latin typeface="Arial" panose="020B0604020202020204" pitchFamily="34" charset="0"/>
                <a:cs typeface="B Mitra" panose="00000400000000000000" pitchFamily="2" charset="-78"/>
              </a:rPr>
              <a:t>مهندسان مشاور معمار سازه اعلم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621903" y="515632"/>
            <a:ext cx="1043563" cy="689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913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txStyles>
    <p:titleStyle>
      <a:lvl1pPr algn="l" defTabSz="1425550" rtl="0" eaLnBrk="1" latinLnBrk="0" hangingPunct="1">
        <a:lnSpc>
          <a:spcPct val="80000"/>
        </a:lnSpc>
        <a:spcBef>
          <a:spcPct val="0"/>
        </a:spcBef>
        <a:buNone/>
        <a:defRPr sz="6860" kern="1200" cap="all" spc="156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42555" indent="-142555" algn="l" defTabSz="1425550" rtl="0" eaLnBrk="1" latinLnBrk="0" hangingPunct="1">
        <a:lnSpc>
          <a:spcPct val="90000"/>
        </a:lnSpc>
        <a:spcBef>
          <a:spcPts val="1871"/>
        </a:spcBef>
        <a:spcAft>
          <a:spcPts val="312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3118" kern="1200">
          <a:solidFill>
            <a:schemeClr val="tx1"/>
          </a:solidFill>
          <a:latin typeface="+mn-lt"/>
          <a:ea typeface="+mn-ea"/>
          <a:cs typeface="+mn-cs"/>
        </a:defRPr>
      </a:lvl1pPr>
      <a:lvl2pPr marL="413409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2494" kern="1200">
          <a:solidFill>
            <a:schemeClr val="tx1"/>
          </a:solidFill>
          <a:latin typeface="+mn-lt"/>
          <a:ea typeface="+mn-ea"/>
          <a:cs typeface="+mn-cs"/>
        </a:defRPr>
      </a:lvl2pPr>
      <a:lvl3pPr marL="698519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3pPr>
      <a:lvl4pPr marL="926607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4pPr>
      <a:lvl5pPr marL="1211717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5pPr>
      <a:lvl6pPr marL="1425550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6pPr>
      <a:lvl7pPr marL="1653638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7pPr>
      <a:lvl8pPr marL="1895981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8pPr>
      <a:lvl9pPr marL="2124069" indent="-213832" algn="l" defTabSz="1425550" rtl="0" eaLnBrk="1" latinLnBrk="0" hangingPunct="1">
        <a:lnSpc>
          <a:spcPct val="90000"/>
        </a:lnSpc>
        <a:spcBef>
          <a:spcPts val="312"/>
        </a:spcBef>
        <a:spcAft>
          <a:spcPts val="624"/>
        </a:spcAft>
        <a:buClr>
          <a:schemeClr val="accent1"/>
        </a:buClr>
        <a:buFont typeface="Wingdings 3" pitchFamily="18" charset="2"/>
        <a:buChar char=""/>
        <a:defRPr sz="18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6" name="Rectangle 5"/>
          <p:cNvSpPr/>
          <p:nvPr/>
        </p:nvSpPr>
        <p:spPr>
          <a:xfrm>
            <a:off x="0" y="9469842"/>
            <a:ext cx="15119350" cy="122197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7" name="TextBox 6"/>
          <p:cNvSpPr txBox="1"/>
          <p:nvPr/>
        </p:nvSpPr>
        <p:spPr>
          <a:xfrm>
            <a:off x="3654811" y="1744628"/>
            <a:ext cx="7821200" cy="797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altLang="en-US" sz="2585" b="1" dirty="0" smtClean="0">
              <a:cs typeface="B Mitra" panose="00000400000000000000" pitchFamily="2" charset="0"/>
            </a:endParaRPr>
          </a:p>
          <a:p>
            <a:pPr algn="ctr" rtl="1"/>
            <a:r>
              <a:rPr lang="fa-IR" altLang="en-US" sz="2000" b="1" dirty="0" smtClean="0">
                <a:cs typeface="B Mitra" panose="00000400000000000000" pitchFamily="2" charset="0"/>
              </a:rPr>
              <a:t>تاریخ تحویل</a:t>
            </a:r>
            <a:endParaRPr lang="en-US" altLang="en-US" sz="2000" dirty="0">
              <a:cs typeface="B Mitra" panose="000004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74582" y="9602650"/>
            <a:ext cx="8410257" cy="1205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809" b="1" dirty="0">
                <a:latin typeface="Arial" panose="020B0604020202020204" pitchFamily="34" charset="0"/>
                <a:cs typeface="B Mitra" panose="00000400000000000000" pitchFamily="2" charset="-78"/>
              </a:rPr>
              <a:t>شماره پرونده</a:t>
            </a:r>
            <a:r>
              <a:rPr lang="en-US" sz="1809" b="1" dirty="0">
                <a:latin typeface="Arial" panose="020B0604020202020204" pitchFamily="34" charset="0"/>
                <a:cs typeface="B Mitra" panose="00000400000000000000" pitchFamily="2" charset="-78"/>
              </a:rPr>
              <a:t>  </a:t>
            </a:r>
            <a:r>
              <a:rPr lang="en-US" sz="1809" b="1" dirty="0" smtClean="0">
                <a:latin typeface="Arial" panose="020B0604020202020204" pitchFamily="34" charset="0"/>
                <a:cs typeface="B Mitra" panose="00000400000000000000" pitchFamily="2" charset="-78"/>
              </a:rPr>
              <a:t>:</a:t>
            </a:r>
            <a:r>
              <a:rPr lang="fa-IR" sz="1809" b="1" dirty="0" smtClean="0">
                <a:latin typeface="Arial" panose="020B0604020202020204" pitchFamily="34" charset="0"/>
                <a:cs typeface="B Mitra" panose="00000400000000000000" pitchFamily="2" charset="-78"/>
              </a:rPr>
              <a:t>............</a:t>
            </a:r>
            <a:endParaRPr lang="en-US" sz="1809" b="1" dirty="0">
              <a:cs typeface="B Mitra" panose="00000400000000000000" pitchFamily="2" charset="-78"/>
            </a:endParaRPr>
          </a:p>
          <a:p>
            <a:pPr algn="ctr" rtl="1"/>
            <a:endParaRPr lang="fa-IR" sz="1809" b="1" dirty="0">
              <a:cs typeface="B Mitra" panose="00000400000000000000" pitchFamily="2" charset="-78"/>
            </a:endParaRPr>
          </a:p>
          <a:p>
            <a:pPr algn="ctr" rtl="1"/>
            <a:r>
              <a:rPr lang="fa-IR" sz="1809" b="1" dirty="0" smtClean="0">
                <a:cs typeface="B Mitra" panose="00000400000000000000" pitchFamily="2" charset="-78"/>
              </a:rPr>
              <a:t>نشانی</a:t>
            </a:r>
            <a:r>
              <a:rPr lang="en-US" sz="1809" b="1" dirty="0" smtClean="0">
                <a:cs typeface="B Mitra" panose="00000400000000000000" pitchFamily="2" charset="-78"/>
              </a:rPr>
              <a:t> </a:t>
            </a:r>
            <a:r>
              <a:rPr lang="fa-IR" sz="1809" b="1" dirty="0" smtClean="0">
                <a:cs typeface="B Mitra" panose="00000400000000000000" pitchFamily="2" charset="-78"/>
              </a:rPr>
              <a:t>و تلفن پروژه  :..............................................................................................................</a:t>
            </a:r>
            <a:endParaRPr lang="fa-IR" sz="1809" b="1" dirty="0">
              <a:cs typeface="B Mitra" panose="00000400000000000000" pitchFamily="2" charset="-78"/>
            </a:endParaRPr>
          </a:p>
          <a:p>
            <a:pPr algn="ctr" rtl="1"/>
            <a:endParaRPr lang="en-US" sz="1809" b="1" dirty="0">
              <a:latin typeface="Arial" panose="020B0604020202020204" pitchFamily="34" charset="0"/>
              <a:cs typeface="B Mitra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48120" y="472409"/>
            <a:ext cx="4223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en-US" sz="3200" b="1" dirty="0">
                <a:cs typeface="B Mitra" panose="00000400000000000000" pitchFamily="2" charset="0"/>
              </a:rPr>
              <a:t>نام باغ </a:t>
            </a:r>
          </a:p>
        </p:txBody>
      </p:sp>
    </p:spTree>
    <p:extLst>
      <p:ext uri="{BB962C8B-B14F-4D97-AF65-F5344CB8AC3E}">
        <p14:creationId xmlns:p14="http://schemas.microsoft.com/office/powerpoint/2010/main" val="80809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8761227" y="329196"/>
            <a:ext cx="596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cs typeface="B Mitra" panose="00000400000000000000" pitchFamily="2" charset="-78"/>
              </a:rPr>
              <a:t>نقشه باغات اطراف در صورت وجود</a:t>
            </a:r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230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5336499" y="329196"/>
            <a:ext cx="9390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cs typeface="B Mitra" panose="00000400000000000000" pitchFamily="2" charset="-78"/>
              </a:rPr>
              <a:t>مختصات جغرافیایی  محل وقوع درختان (</a:t>
            </a:r>
            <a:r>
              <a:rPr lang="en-US" sz="3200" b="1" dirty="0" smtClean="0">
                <a:cs typeface="B Mitra" panose="00000400000000000000" pitchFamily="2" charset="-78"/>
              </a:rPr>
              <a:t>X</a:t>
            </a:r>
            <a:r>
              <a:rPr lang="fa-IR" sz="3200" b="1" dirty="0" smtClean="0">
                <a:cs typeface="B Mitra" panose="00000400000000000000" pitchFamily="2" charset="-78"/>
              </a:rPr>
              <a:t>و</a:t>
            </a:r>
            <a:r>
              <a:rPr lang="en-US" sz="3200" b="1" dirty="0" smtClean="0">
                <a:cs typeface="B Mitra" panose="00000400000000000000" pitchFamily="2" charset="-78"/>
              </a:rPr>
              <a:t>Y</a:t>
            </a:r>
            <a:r>
              <a:rPr lang="fa-IR" sz="3200" b="1" dirty="0" smtClean="0">
                <a:cs typeface="B Mitra" panose="00000400000000000000" pitchFamily="2" charset="-78"/>
              </a:rPr>
              <a:t>)</a:t>
            </a:r>
            <a:endParaRPr lang="en-US" sz="2736" dirty="0">
              <a:cs typeface="B Mitra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8977" y="1538531"/>
            <a:ext cx="145666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200" dirty="0" smtClean="0">
                <a:cs typeface="2  Nazanin" panose="00000400000000000000" pitchFamily="2" charset="-78"/>
              </a:rPr>
              <a:t>نقشه های جانمایی درختان در مقیاس مناسب (1:100 تا 1:200) با درج مشخصات کامل درختان و مسیر قنات و آبهای زیرزمینی و چاه ها و منبع تخصیص آب جهت آبیاری درختان</a:t>
            </a:r>
            <a:endParaRPr lang="en-US" sz="22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00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8761227" y="329196"/>
            <a:ext cx="596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توده گذاری  </a:t>
            </a:r>
            <a:endParaRPr lang="en-US" sz="2736" dirty="0">
              <a:cs typeface="B Mitra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977" y="1538531"/>
            <a:ext cx="14566604" cy="557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200" dirty="0" smtClean="0">
                <a:cs typeface="2  Nazanin" panose="00000400000000000000" pitchFamily="2" charset="-78"/>
              </a:rPr>
              <a:t>محل توده ساختمانی و کف سازی ناتراوا بر اساس نقشه های جانمایی اسلاید فوق </a:t>
            </a:r>
            <a:endParaRPr lang="en-US" sz="2200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8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4" name="Rectangle 3"/>
          <p:cNvSpPr/>
          <p:nvPr/>
        </p:nvSpPr>
        <p:spPr>
          <a:xfrm>
            <a:off x="3061347" y="120402"/>
            <a:ext cx="9463806" cy="94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a-IR" sz="2326" b="1" dirty="0">
              <a:cs typeface="B Mitra" panose="00000400000000000000" pitchFamily="2" charset="-78"/>
            </a:endParaRPr>
          </a:p>
          <a:p>
            <a:pPr algn="ctr"/>
            <a:r>
              <a:rPr lang="fa-IR" sz="3200" b="1" dirty="0" smtClean="0">
                <a:cs typeface="B Mitra" panose="00000400000000000000" pitchFamily="2" charset="-78"/>
              </a:rPr>
              <a:t>مشخصات کلی باغ</a:t>
            </a:r>
            <a:endParaRPr lang="fa-IR" sz="3200" b="1" dirty="0">
              <a:cs typeface="B Mitra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7543" y="3304427"/>
            <a:ext cx="124242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a-IR" sz="3200" dirty="0">
              <a:cs typeface="2  Zar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2  Zar" panose="00000400000000000000" pitchFamily="2" charset="-78"/>
              </a:rPr>
              <a:t>عنوان پروژه</a:t>
            </a:r>
            <a:r>
              <a:rPr lang="fa-IR" sz="3200" dirty="0" smtClean="0">
                <a:cs typeface="2  Zar" panose="00000400000000000000" pitchFamily="2" charset="-78"/>
              </a:rPr>
              <a:t>:</a:t>
            </a:r>
            <a:endParaRPr lang="fa-IR" altLang="en-US" sz="3200" dirty="0">
              <a:cs typeface="2  Zar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2  Zar" panose="00000400000000000000" pitchFamily="2" charset="-78"/>
              </a:rPr>
              <a:t>شهرداري منطقه </a:t>
            </a:r>
            <a:r>
              <a:rPr lang="fa-IR" sz="3200" dirty="0" smtClean="0">
                <a:cs typeface="2  Zar" panose="00000400000000000000" pitchFamily="2" charset="-78"/>
              </a:rPr>
              <a:t>:</a:t>
            </a:r>
            <a:endParaRPr lang="fa-IR" sz="3200" dirty="0">
              <a:cs typeface="2  Zar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2  Zar" panose="00000400000000000000" pitchFamily="2" charset="-78"/>
              </a:rPr>
              <a:t>شماره پرونده : 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2  Zar" panose="00000400000000000000" pitchFamily="2" charset="-78"/>
              </a:rPr>
              <a:t>پلاك ثبتی :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>
                <a:cs typeface="2  Zar" panose="00000400000000000000" pitchFamily="2" charset="-78"/>
              </a:rPr>
              <a:t>نام مالک: </a:t>
            </a:r>
            <a:endParaRPr lang="fa-IR" sz="3200" dirty="0" smtClean="0">
              <a:cs typeface="2  Zar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2  Zar" panose="00000400000000000000" pitchFamily="2" charset="-78"/>
              </a:rPr>
              <a:t>مساحت </a:t>
            </a:r>
            <a:r>
              <a:rPr lang="fa-IR" sz="3200" dirty="0">
                <a:cs typeface="2  Zar" panose="00000400000000000000" pitchFamily="2" charset="-78"/>
              </a:rPr>
              <a:t>ملاک عمل </a:t>
            </a:r>
            <a:r>
              <a:rPr lang="fa-IR" sz="3200" dirty="0" smtClean="0">
                <a:cs typeface="2  Zar" panose="00000400000000000000" pitchFamily="2" charset="-78"/>
              </a:rPr>
              <a:t>عرصه :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2  Zar" panose="00000400000000000000" pitchFamily="2" charset="-78"/>
              </a:rPr>
              <a:t>زیرپهنه مطابق طرح تفصیلی: </a:t>
            </a: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2  Zar" panose="00000400000000000000" pitchFamily="2" charset="-78"/>
              </a:rPr>
              <a:t> نام طراح:</a:t>
            </a:r>
            <a:endParaRPr lang="fa-IR" sz="3200" dirty="0">
              <a:cs typeface="2  Zar" panose="00000400000000000000" pitchFamily="2" charset="-78"/>
            </a:endParaRPr>
          </a:p>
          <a:p>
            <a:pPr marL="369275" indent="-369275" algn="r" rtl="1">
              <a:buFont typeface="Arial" panose="020B0604020202020204" pitchFamily="34" charset="0"/>
              <a:buChar char="•"/>
            </a:pPr>
            <a:r>
              <a:rPr lang="fa-IR" sz="3200" dirty="0" smtClean="0">
                <a:cs typeface="2  Zar" panose="00000400000000000000" pitchFamily="2" charset="-78"/>
              </a:rPr>
              <a:t>نشانی و تلفن</a:t>
            </a:r>
            <a:r>
              <a:rPr lang="en-US" sz="3200" dirty="0" smtClean="0">
                <a:cs typeface="2  Zar" panose="00000400000000000000" pitchFamily="2" charset="-78"/>
              </a:rPr>
              <a:t> </a:t>
            </a:r>
            <a:r>
              <a:rPr lang="fa-IR" sz="3200" dirty="0" smtClean="0">
                <a:cs typeface="2  Zar" panose="00000400000000000000" pitchFamily="2" charset="-78"/>
              </a:rPr>
              <a:t>طراح  :</a:t>
            </a:r>
            <a:endParaRPr lang="fa-IR" sz="3200" dirty="0">
              <a:cs typeface="2 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7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5" name="Rectangle 4"/>
          <p:cNvSpPr/>
          <p:nvPr/>
        </p:nvSpPr>
        <p:spPr>
          <a:xfrm>
            <a:off x="7924978" y="754803"/>
            <a:ext cx="6003674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>
                <a:cs typeface="B Mitra" panose="00000400000000000000" pitchFamily="2" charset="-78"/>
              </a:rPr>
              <a:t>(تصویردستور نقشه)</a:t>
            </a:r>
          </a:p>
        </p:txBody>
      </p:sp>
    </p:spTree>
    <p:extLst>
      <p:ext uri="{BB962C8B-B14F-4D97-AF65-F5344CB8AC3E}">
        <p14:creationId xmlns:p14="http://schemas.microsoft.com/office/powerpoint/2010/main" val="62373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70138"/>
              </p:ext>
            </p:extLst>
          </p:nvPr>
        </p:nvGraphicFramePr>
        <p:xfrm>
          <a:off x="7953158" y="2078740"/>
          <a:ext cx="6464592" cy="6916405"/>
        </p:xfrm>
        <a:graphic>
          <a:graphicData uri="http://schemas.openxmlformats.org/drawingml/2006/table">
            <a:tbl>
              <a:tblPr rtl="1">
                <a:tableStyleId>{D7AC3CCA-C797-4891-BE02-D94E43425B78}</a:tableStyleId>
              </a:tblPr>
              <a:tblGrid>
                <a:gridCol w="361508">
                  <a:extLst>
                    <a:ext uri="{9D8B030D-6E8A-4147-A177-3AD203B41FA5}">
                      <a16:colId xmlns:a16="http://schemas.microsoft.com/office/drawing/2014/main" val="285450605"/>
                    </a:ext>
                  </a:extLst>
                </a:gridCol>
                <a:gridCol w="2636875">
                  <a:extLst>
                    <a:ext uri="{9D8B030D-6E8A-4147-A177-3AD203B41FA5}">
                      <a16:colId xmlns:a16="http://schemas.microsoft.com/office/drawing/2014/main" val="1390304515"/>
                    </a:ext>
                  </a:extLst>
                </a:gridCol>
                <a:gridCol w="3466209">
                  <a:extLst>
                    <a:ext uri="{9D8B030D-6E8A-4147-A177-3AD203B41FA5}">
                      <a16:colId xmlns:a16="http://schemas.microsoft.com/office/drawing/2014/main" val="1151784420"/>
                    </a:ext>
                  </a:extLst>
                </a:gridCol>
              </a:tblGrid>
              <a:tr h="1383281">
                <a:tc rowSpan="5">
                  <a:txBody>
                    <a:bodyPr/>
                    <a:lstStyle/>
                    <a:p>
                      <a:pPr algn="ctr" rtl="1" fontAlgn="ctr"/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400" kern="1200" dirty="0">
                          <a:cs typeface="2  Zar" panose="00000400000000000000" pitchFamily="2" charset="-78"/>
                        </a:rPr>
                        <a:t>تراکم پهنه</a:t>
                      </a:r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cs typeface="2  Zar" panose="00000400000000000000" pitchFamily="2" charset="-78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658771"/>
                  </a:ext>
                </a:extLst>
              </a:tr>
              <a:tr h="138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400" kern="1200" dirty="0">
                          <a:cs typeface="2  Zar" panose="00000400000000000000" pitchFamily="2" charset="-78"/>
                        </a:rPr>
                        <a:t>طبقات مجاز</a:t>
                      </a:r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cs typeface="2  Zar" panose="00000400000000000000" pitchFamily="2" charset="-78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16420"/>
                  </a:ext>
                </a:extLst>
              </a:tr>
              <a:tr h="138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400" kern="1200" dirty="0">
                          <a:cs typeface="2  Zar" panose="00000400000000000000" pitchFamily="2" charset="-78"/>
                        </a:rPr>
                        <a:t>سطح اشغال</a:t>
                      </a:r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cs typeface="2  Zar" panose="00000400000000000000" pitchFamily="2" charset="-78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23594"/>
                  </a:ext>
                </a:extLst>
              </a:tr>
              <a:tr h="138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400" kern="1200" dirty="0">
                          <a:cs typeface="2  Zar" panose="00000400000000000000" pitchFamily="2" charset="-78"/>
                        </a:rPr>
                        <a:t>ارتفاع مجاز</a:t>
                      </a:r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cs typeface="2  Zar" panose="00000400000000000000" pitchFamily="2" charset="-78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41335"/>
                  </a:ext>
                </a:extLst>
              </a:tr>
              <a:tr h="1383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400" kern="1200" dirty="0">
                          <a:cs typeface="2  Zar" panose="00000400000000000000" pitchFamily="2" charset="-78"/>
                        </a:rPr>
                        <a:t>تعداد پارکینگ</a:t>
                      </a:r>
                      <a:endParaRPr lang="fa-IR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2 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u="none" strike="noStrike" dirty="0">
                          <a:effectLst/>
                          <a:cs typeface="2  Zar" panose="00000400000000000000" pitchFamily="2" charset="-78"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2  Zar" panose="00000400000000000000" pitchFamily="2" charset="-78"/>
                      </a:endParaRPr>
                    </a:p>
                    <a:p>
                      <a:pPr algn="ctr" rtl="0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 Zar" panose="00000400000000000000" pitchFamily="2" charset="-78"/>
                        <a:cs typeface="B Zar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3883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93623"/>
              </p:ext>
            </p:extLst>
          </p:nvPr>
        </p:nvGraphicFramePr>
        <p:xfrm>
          <a:off x="637951" y="2078740"/>
          <a:ext cx="6665208" cy="553312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666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6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6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328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u="none" strike="noStrike" dirty="0">
                          <a:effectLst/>
                          <a:cs typeface="B Mitra" panose="00000400000000000000" pitchFamily="2" charset="-78"/>
                        </a:rPr>
                        <a:t>طبقه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u="none" strike="noStrike" dirty="0">
                          <a:effectLst/>
                          <a:cs typeface="B Mitra" panose="00000400000000000000" pitchFamily="2" charset="-78"/>
                        </a:rPr>
                        <a:t>متراژ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u="none" strike="noStrike" dirty="0">
                          <a:effectLst/>
                          <a:cs typeface="B Mitra" panose="00000400000000000000" pitchFamily="2" charset="-78"/>
                        </a:rPr>
                        <a:t>سطح اشغال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1" u="none" strike="noStrike" dirty="0">
                          <a:effectLst/>
                          <a:cs typeface="B Mitra" panose="00000400000000000000" pitchFamily="2" charset="-78"/>
                        </a:rPr>
                        <a:t>کاربرد</a:t>
                      </a:r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328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u="none" strike="noStrike" dirty="0" smtClean="0">
                          <a:effectLst/>
                          <a:cs typeface="B Mitra" panose="00000400000000000000" pitchFamily="2" charset="-78"/>
                        </a:rPr>
                        <a:t>زیر</a:t>
                      </a:r>
                      <a:r>
                        <a:rPr lang="fa-IR" sz="2000" b="0" u="none" strike="noStrike" baseline="0" dirty="0" smtClean="0">
                          <a:effectLst/>
                          <a:cs typeface="B Mitra" panose="00000400000000000000" pitchFamily="2" charset="-78"/>
                        </a:rPr>
                        <a:t> زمین 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328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همکف</a:t>
                      </a:r>
                      <a:r>
                        <a:rPr lang="fa-IR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B Mitra"/>
                          <a:cs typeface="B Mitra" panose="00000400000000000000" pitchFamily="2" charset="-78"/>
                        </a:rPr>
                        <a:t> 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3281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u="none" strike="noStrike" dirty="0" smtClean="0">
                          <a:effectLst/>
                          <a:cs typeface="B Mitra" panose="00000400000000000000" pitchFamily="2" charset="-78"/>
                        </a:rPr>
                        <a:t>طبقات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Mitra"/>
                        <a:cs typeface="B Mitra" panose="00000400000000000000" pitchFamily="2" charset="-7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924978" y="754803"/>
            <a:ext cx="6003674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 smtClean="0">
                <a:cs typeface="B Mitra" panose="00000400000000000000" pitchFamily="2" charset="-78"/>
              </a:rPr>
              <a:t>(اطلاعات دستور نقشه )</a:t>
            </a:r>
            <a:endParaRPr lang="fa-IR" sz="3618" b="1" dirty="0">
              <a:cs typeface="B Mitra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60652" y="754803"/>
            <a:ext cx="6003674" cy="649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18" b="1" dirty="0" smtClean="0">
                <a:cs typeface="B Mitra" panose="00000400000000000000" pitchFamily="2" charset="-78"/>
              </a:rPr>
              <a:t>(اطلاعات تایتل نقشه)</a:t>
            </a:r>
            <a:endParaRPr lang="fa-IR" sz="3618" b="1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39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1" name="TextBox 10"/>
          <p:cNvSpPr txBox="1"/>
          <p:nvPr/>
        </p:nvSpPr>
        <p:spPr>
          <a:xfrm>
            <a:off x="9080205" y="329196"/>
            <a:ext cx="5647051" cy="100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موقعیت </a:t>
            </a:r>
            <a:r>
              <a:rPr lang="fa-IR" sz="3200" b="1" dirty="0" smtClean="0">
                <a:cs typeface="B Mitra" panose="00000400000000000000" pitchFamily="2" charset="-78"/>
              </a:rPr>
              <a:t>پروژه در نقشه طرح تفصیلی </a:t>
            </a:r>
            <a:endParaRPr lang="fa-IR" sz="3200" b="1" dirty="0">
              <a:cs typeface="B Mitra" panose="00000400000000000000" pitchFamily="2" charset="-78"/>
            </a:endParaRP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09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1" y="329196"/>
            <a:ext cx="14727256" cy="1005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موقعیت </a:t>
            </a:r>
            <a:r>
              <a:rPr lang="fa-IR" sz="3200" b="1" dirty="0" smtClean="0">
                <a:cs typeface="B Mitra" panose="00000400000000000000" pitchFamily="2" charset="-78"/>
              </a:rPr>
              <a:t>پروژه در </a:t>
            </a:r>
            <a:r>
              <a:rPr lang="fa-IR" sz="3200" b="1" dirty="0">
                <a:cs typeface="B Mitra" panose="00000400000000000000" pitchFamily="2" charset="-78"/>
              </a:rPr>
              <a:t>عکس </a:t>
            </a:r>
            <a:r>
              <a:rPr lang="fa-IR" sz="3200" b="1" dirty="0" smtClean="0">
                <a:cs typeface="B Mitra" panose="00000400000000000000" pitchFamily="2" charset="-78"/>
              </a:rPr>
              <a:t>هوایی 96  </a:t>
            </a:r>
            <a:r>
              <a:rPr lang="fa-IR" sz="2800" b="1" dirty="0">
                <a:cs typeface="B Mitra" panose="00000400000000000000" pitchFamily="2" charset="-78"/>
              </a:rPr>
              <a:t>( مشخص کردن راه های اصلی و دسترسی ها </a:t>
            </a:r>
            <a:r>
              <a:rPr lang="fa-IR" sz="2800" b="1" dirty="0" smtClean="0">
                <a:cs typeface="B Mitra" panose="00000400000000000000" pitchFamily="2" charset="-78"/>
              </a:rPr>
              <a:t>الزامی است ) </a:t>
            </a:r>
            <a:endParaRPr lang="fa-IR" sz="2800" b="1" dirty="0">
              <a:cs typeface="B Mitra" panose="00000400000000000000" pitchFamily="2" charset="-78"/>
            </a:endParaRPr>
          </a:p>
          <a:p>
            <a:pPr algn="r" rtl="1"/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865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1" y="329196"/>
            <a:ext cx="1472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>
                <a:cs typeface="B Mitra" panose="00000400000000000000" pitchFamily="2" charset="-78"/>
              </a:rPr>
              <a:t>موقعیت </a:t>
            </a:r>
            <a:r>
              <a:rPr lang="fa-IR" sz="3200" b="1" dirty="0" smtClean="0">
                <a:cs typeface="B Mitra" panose="00000400000000000000" pitchFamily="2" charset="-78"/>
              </a:rPr>
              <a:t>پروژه در </a:t>
            </a:r>
            <a:r>
              <a:rPr lang="fa-IR" sz="3200" b="1" dirty="0">
                <a:cs typeface="B Mitra" panose="00000400000000000000" pitchFamily="2" charset="-78"/>
              </a:rPr>
              <a:t>عکس </a:t>
            </a:r>
            <a:r>
              <a:rPr lang="fa-IR" sz="3200" b="1" dirty="0" smtClean="0">
                <a:cs typeface="B Mitra" panose="00000400000000000000" pitchFamily="2" charset="-78"/>
              </a:rPr>
              <a:t>هوایی 88</a:t>
            </a:r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05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1" y="329196"/>
            <a:ext cx="1472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cs typeface="B Mitra" panose="00000400000000000000" pitchFamily="2" charset="-78"/>
              </a:rPr>
              <a:t>عکس وضع موجود ( از داخل و خارج  ملک)</a:t>
            </a:r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83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5119350" cy="152959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36"/>
          </a:p>
        </p:txBody>
      </p:sp>
      <p:sp>
        <p:nvSpPr>
          <p:cNvPr id="10" name="TextBox 9"/>
          <p:cNvSpPr txBox="1"/>
          <p:nvPr/>
        </p:nvSpPr>
        <p:spPr>
          <a:xfrm>
            <a:off x="8761227" y="329196"/>
            <a:ext cx="5966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3200" b="1" dirty="0" smtClean="0">
                <a:cs typeface="B Mitra" panose="00000400000000000000" pitchFamily="2" charset="-78"/>
              </a:rPr>
              <a:t>فرم الف </a:t>
            </a:r>
            <a:endParaRPr lang="en-US" sz="2736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57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5252</TotalTime>
  <Words>190</Words>
  <Application>Microsoft Office PowerPoint</Application>
  <PresentationFormat>Custom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2  Nazanin</vt:lpstr>
      <vt:lpstr>2  Zar</vt:lpstr>
      <vt:lpstr>Arial</vt:lpstr>
      <vt:lpstr>B Mitra</vt:lpstr>
      <vt:lpstr>B Zar</vt:lpstr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27</dc:creator>
  <cp:lastModifiedBy>Sheida Khademi</cp:lastModifiedBy>
  <cp:revision>223</cp:revision>
  <dcterms:created xsi:type="dcterms:W3CDTF">2017-07-09T11:16:50Z</dcterms:created>
  <dcterms:modified xsi:type="dcterms:W3CDTF">2019-09-24T11:55:45Z</dcterms:modified>
</cp:coreProperties>
</file>