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88" r:id="rId1"/>
  </p:sldMasterIdLst>
  <p:notesMasterIdLst>
    <p:notesMasterId r:id="rId25"/>
  </p:notesMasterIdLst>
  <p:sldIdLst>
    <p:sldId id="282" r:id="rId2"/>
    <p:sldId id="257" r:id="rId3"/>
    <p:sldId id="258" r:id="rId4"/>
    <p:sldId id="279" r:id="rId5"/>
    <p:sldId id="280" r:id="rId6"/>
    <p:sldId id="262" r:id="rId7"/>
    <p:sldId id="284" r:id="rId8"/>
    <p:sldId id="263" r:id="rId9"/>
    <p:sldId id="265" r:id="rId10"/>
    <p:sldId id="266" r:id="rId11"/>
    <p:sldId id="267" r:id="rId12"/>
    <p:sldId id="269" r:id="rId13"/>
    <p:sldId id="285" r:id="rId14"/>
    <p:sldId id="271" r:id="rId15"/>
    <p:sldId id="272" r:id="rId16"/>
    <p:sldId id="274" r:id="rId17"/>
    <p:sldId id="273" r:id="rId18"/>
    <p:sldId id="277" r:id="rId19"/>
    <p:sldId id="283" r:id="rId20"/>
    <p:sldId id="286" r:id="rId21"/>
    <p:sldId id="288" r:id="rId22"/>
    <p:sldId id="289" r:id="rId23"/>
    <p:sldId id="290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FD1AA1-D33B-43F5-B4CB-DCFABD233C35}">
          <p14:sldIdLst>
            <p14:sldId id="282"/>
            <p14:sldId id="257"/>
            <p14:sldId id="258"/>
            <p14:sldId id="279"/>
            <p14:sldId id="280"/>
            <p14:sldId id="262"/>
            <p14:sldId id="284"/>
            <p14:sldId id="263"/>
            <p14:sldId id="265"/>
            <p14:sldId id="266"/>
            <p14:sldId id="267"/>
            <p14:sldId id="269"/>
            <p14:sldId id="285"/>
            <p14:sldId id="271"/>
            <p14:sldId id="272"/>
            <p14:sldId id="274"/>
            <p14:sldId id="273"/>
            <p14:sldId id="277"/>
            <p14:sldId id="283"/>
            <p14:sldId id="286"/>
            <p14:sldId id="288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EB"/>
    <a:srgbClr val="83959D"/>
    <a:srgbClr val="008000"/>
    <a:srgbClr val="CCECFF"/>
    <a:srgbClr val="A5A5A5"/>
    <a:srgbClr val="0099CC"/>
    <a:srgbClr val="99CCFF"/>
    <a:srgbClr val="CAE8F9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14E2-3131-4C89-BCBA-66B4471AEB40}" type="datetimeFigureOut">
              <a:rPr lang="en-US" smtClean="0"/>
              <a:t>2019-10-05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16E1-75F5-44C4-8557-A69FC8B70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0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BF1AF-05B6-4F0A-A47D-1C094C91DB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B675-1D07-4922-85F6-28589AFD8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9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224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557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404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507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75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2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024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09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86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84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220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BD6252-EB03-4F8B-9859-5F9D843FF4AC}" type="datetimeFigureOut">
              <a:rPr lang="fa-IR" smtClean="0"/>
              <a:t>06/02/1441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A9D890D-FE8F-46F1-8099-1480AA38CF27}" type="slidenum">
              <a:rPr lang="fa-IR" smtClean="0"/>
              <a:t>‹#›</a:t>
            </a:fld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06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58" y="5410214"/>
            <a:ext cx="3536625" cy="689514"/>
          </a:xfrm>
        </p:spPr>
        <p:txBody>
          <a:bodyPr>
            <a:normAutofit/>
          </a:bodyPr>
          <a:lstStyle/>
          <a:p>
            <a:pPr algn="ctr"/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اداره کل معماری و ساختمان</a:t>
            </a:r>
            <a:b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1400" b="1" dirty="0" err="1">
                <a:solidFill>
                  <a:schemeClr val="bg1"/>
                </a:solidFill>
                <a:cs typeface="B Nazanin" panose="00000400000000000000" pitchFamily="2" charset="-78"/>
              </a:rPr>
              <a:t>شهریورماه</a:t>
            </a:r>
            <a:r>
              <a:rPr lang="fa-I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 1398</a:t>
            </a:r>
            <a:endParaRPr 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02659" y="1727413"/>
            <a:ext cx="6951489" cy="22529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260000"/>
              </a:lnSpc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راهنمای نحوه ارائه مدارک و مستندات جهت طرح در کمیته نمای منطقه </a:t>
            </a:r>
          </a:p>
          <a:p>
            <a:pPr algn="ctr">
              <a:lnSpc>
                <a:spcPct val="260000"/>
              </a:lnSpc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املاک دارای درخواست قبل از 1398/05/01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473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6-Tehran-NAMA\1-گزارشها\6-اضافه شرح خدمات\3-فرمت ارائه اسناد روی سامانه شهرسازی\ME\krokio ha\5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r="5320" b="40993"/>
          <a:stretch/>
        </p:blipFill>
        <p:spPr bwMode="auto">
          <a:xfrm>
            <a:off x="704625" y="610692"/>
            <a:ext cx="3248810" cy="21902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06702" y="878510"/>
            <a:ext cx="33698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راستی 1 بر دوم ساختمان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راستی 2بر دوم ساختمان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چپی 1بر دوم ساختمان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چپی 2بر دوم ساختمان</a:t>
            </a:r>
          </a:p>
        </p:txBody>
      </p:sp>
      <p:pic>
        <p:nvPicPr>
          <p:cNvPr id="16" name="Picture 15" descr="E:\6-Tehran-NAMA\1-گزارشها\6-اضافه شرح خدمات\3-فرمت ارائه اسناد روی سامانه شهرسازی\ME\krokio ha\12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26905"/>
          <a:stretch/>
        </p:blipFill>
        <p:spPr bwMode="auto">
          <a:xfrm>
            <a:off x="292414" y="3352521"/>
            <a:ext cx="3212786" cy="334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503830" y="3162481"/>
            <a:ext cx="7282517" cy="33375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fa-IR" sz="1400" b="1" dirty="0">
                <a:solidFill>
                  <a:srgbClr val="262626"/>
                </a:solidFill>
                <a:cs typeface="B Traffic" panose="00000400000000000000" pitchFamily="2" charset="-78"/>
              </a:rPr>
              <a:t>تصویر نمای ساختمان‌های مجاور به ازای گذرهای موجود در اطراف ملک مورد نظر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5008" y="4364895"/>
            <a:ext cx="259077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</a:t>
            </a:r>
            <a:r>
              <a:rPr lang="fa-IR" sz="11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پرسپکتیوی</a:t>
            </a: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 از نما به همراه </a:t>
            </a:r>
            <a:r>
              <a:rPr lang="fa-IR" sz="1100" b="1" dirty="0" err="1">
                <a:solidFill>
                  <a:schemeClr val="tx1"/>
                </a:solidFill>
                <a:cs typeface="B Nazanin" panose="00000400000000000000" pitchFamily="2" charset="-78"/>
              </a:rPr>
              <a:t>مجاورین</a:t>
            </a: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62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4950" y="648304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 3-2  پانوراما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7136" y="5768401"/>
            <a:ext cx="5915025" cy="4034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57175" indent="-257175" algn="ctr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62626"/>
                </a:solidFill>
                <a:cs typeface="B Traffic" panose="00000400000000000000" pitchFamily="2" charset="-78"/>
              </a:rPr>
              <a:t>پانورامای موقعیت ساختمان در بدنه شهری به همراه مجاورین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981075" y="49625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2181225" y="1379414"/>
            <a:ext cx="5067300" cy="3923404"/>
            <a:chOff x="2181225" y="1379414"/>
            <a:chExt cx="5067300" cy="39234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0" r="11417"/>
            <a:stretch/>
          </p:blipFill>
          <p:spPr>
            <a:xfrm>
              <a:off x="2228850" y="1379414"/>
              <a:ext cx="4943475" cy="3603872"/>
            </a:xfrm>
            <a:prstGeom prst="rect">
              <a:avLst/>
            </a:prstGeom>
            <a:ln w="28575"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1" name="Group 20"/>
            <p:cNvGrpSpPr/>
            <p:nvPr/>
          </p:nvGrpSpPr>
          <p:grpSpPr>
            <a:xfrm>
              <a:off x="2248333" y="5244798"/>
              <a:ext cx="4913197" cy="3175"/>
              <a:chOff x="1938618" y="908797"/>
              <a:chExt cx="4913197" cy="3175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1938618" y="908797"/>
                <a:ext cx="1016000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948268" y="908797"/>
                <a:ext cx="958850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3897593" y="911972"/>
                <a:ext cx="1473200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5354918" y="908797"/>
                <a:ext cx="772997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6091518" y="908797"/>
                <a:ext cx="760297" cy="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2390173" y="5045951"/>
              <a:ext cx="699230" cy="230832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900" b="1" dirty="0" smtClean="0">
                  <a:cs typeface="B Nazanin" panose="00000400000000000000" pitchFamily="2" charset="-78"/>
                </a:rPr>
                <a:t>مجاور چپی 2</a:t>
              </a:r>
              <a:endParaRPr lang="fa-IR" sz="900" b="1" dirty="0">
                <a:cs typeface="B Nazanin" panose="000004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95137" y="5071986"/>
              <a:ext cx="683200" cy="230832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900" b="1" dirty="0" smtClean="0">
                  <a:cs typeface="B Nazanin" panose="00000400000000000000" pitchFamily="2" charset="-78"/>
                </a:rPr>
                <a:t>مجاور چپی 1</a:t>
              </a:r>
              <a:endParaRPr lang="fa-IR" sz="900" b="1" dirty="0">
                <a:cs typeface="B Nazanin" panose="00000400000000000000" pitchFamily="2" charset="-7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67930" y="5065636"/>
              <a:ext cx="755335" cy="230832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900" b="1" dirty="0" smtClean="0">
                  <a:cs typeface="B Nazanin" panose="00000400000000000000" pitchFamily="2" charset="-78"/>
                </a:rPr>
                <a:t>مجاور راستی 1</a:t>
              </a:r>
              <a:endParaRPr lang="fa-IR" sz="900" b="1" dirty="0">
                <a:cs typeface="B Nazanin" panose="000004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11119" y="5048808"/>
              <a:ext cx="771366" cy="230832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900" b="1" dirty="0" smtClean="0">
                  <a:cs typeface="B Nazanin" panose="00000400000000000000" pitchFamily="2" charset="-78"/>
                </a:rPr>
                <a:t>مجاور راستی 2</a:t>
              </a:r>
              <a:endParaRPr lang="fa-IR" sz="900" b="1" dirty="0">
                <a:cs typeface="B Nazanin" panose="00000400000000000000" pitchFamily="2" charset="-7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79809" y="5014836"/>
              <a:ext cx="926857" cy="2616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1100" b="1" dirty="0" smtClean="0">
                  <a:cs typeface="B Nazanin" panose="00000400000000000000" pitchFamily="2" charset="-78"/>
                </a:rPr>
                <a:t>موضوع طراحی </a:t>
              </a:r>
              <a:endParaRPr lang="fa-IR" sz="1100" b="1" dirty="0">
                <a:cs typeface="B Nazanin" panose="00000400000000000000" pitchFamily="2" charset="-7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432184" y="1528686"/>
              <a:ext cx="926857" cy="261610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pPr lvl="0" algn="ctr" defTabSz="457200" rtl="0">
                <a:defRPr/>
              </a:pPr>
              <a:r>
                <a:rPr lang="fa-IR" sz="1100" b="1" dirty="0" smtClean="0">
                  <a:cs typeface="B Nazanin" panose="00000400000000000000" pitchFamily="2" charset="-78"/>
                </a:rPr>
                <a:t>موضوع طراحی </a:t>
              </a:r>
              <a:endParaRPr lang="fa-IR" sz="1100" b="1" dirty="0">
                <a:cs typeface="B Nazanin" panose="00000400000000000000" pitchFamily="2" charset="-78"/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4813300" y="1765300"/>
              <a:ext cx="317500" cy="7747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2490787" y="364331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246120" y="2842260"/>
              <a:ext cx="24130" cy="208534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4216400" y="2689860"/>
              <a:ext cx="12700" cy="2237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727700" y="3663950"/>
              <a:ext cx="0" cy="126365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5854700" y="3663950"/>
              <a:ext cx="0" cy="12636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943600" y="3651250"/>
              <a:ext cx="0" cy="12827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070600" y="3651250"/>
              <a:ext cx="0" cy="12636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210300" y="3651250"/>
              <a:ext cx="0" cy="12890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419850" y="3558540"/>
              <a:ext cx="3810" cy="139446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7042150" y="3727450"/>
              <a:ext cx="12700" cy="12255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343650" y="3657600"/>
              <a:ext cx="0" cy="12890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6750050" y="3727450"/>
              <a:ext cx="12700" cy="122555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89020" y="2842260"/>
              <a:ext cx="24130" cy="208534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2309812" y="364331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2547937" y="364331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719387" y="364331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2945130" y="363569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148012" y="3643313"/>
              <a:ext cx="0" cy="127317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6680200" y="3590290"/>
              <a:ext cx="3810" cy="139446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" t="47245" r="82966"/>
            <a:stretch/>
          </p:blipFill>
          <p:spPr>
            <a:xfrm>
              <a:off x="4229100" y="2571750"/>
              <a:ext cx="1498599" cy="2413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2247900" y="4981575"/>
              <a:ext cx="49244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Freeform 193"/>
            <p:cNvSpPr/>
            <p:nvPr/>
          </p:nvSpPr>
          <p:spPr>
            <a:xfrm>
              <a:off x="2181225" y="2571750"/>
              <a:ext cx="5067300" cy="1152525"/>
            </a:xfrm>
            <a:custGeom>
              <a:avLst/>
              <a:gdLst>
                <a:gd name="connsiteX0" fmla="*/ 0 w 5067300"/>
                <a:gd name="connsiteY0" fmla="*/ 1066800 h 1152525"/>
                <a:gd name="connsiteX1" fmla="*/ 1085850 w 5067300"/>
                <a:gd name="connsiteY1" fmla="*/ 1066800 h 1152525"/>
                <a:gd name="connsiteX2" fmla="*/ 1085850 w 5067300"/>
                <a:gd name="connsiteY2" fmla="*/ 1076325 h 1152525"/>
                <a:gd name="connsiteX3" fmla="*/ 1085850 w 5067300"/>
                <a:gd name="connsiteY3" fmla="*/ 257175 h 1152525"/>
                <a:gd name="connsiteX4" fmla="*/ 1390650 w 5067300"/>
                <a:gd name="connsiteY4" fmla="*/ 257175 h 1152525"/>
                <a:gd name="connsiteX5" fmla="*/ 1390650 w 5067300"/>
                <a:gd name="connsiteY5" fmla="*/ 495300 h 1152525"/>
                <a:gd name="connsiteX6" fmla="*/ 2038350 w 5067300"/>
                <a:gd name="connsiteY6" fmla="*/ 495300 h 1152525"/>
                <a:gd name="connsiteX7" fmla="*/ 2038350 w 5067300"/>
                <a:gd name="connsiteY7" fmla="*/ 0 h 1152525"/>
                <a:gd name="connsiteX8" fmla="*/ 3524250 w 5067300"/>
                <a:gd name="connsiteY8" fmla="*/ 0 h 1152525"/>
                <a:gd name="connsiteX9" fmla="*/ 3524250 w 5067300"/>
                <a:gd name="connsiteY9" fmla="*/ 1095375 h 1152525"/>
                <a:gd name="connsiteX10" fmla="*/ 4248150 w 5067300"/>
                <a:gd name="connsiteY10" fmla="*/ 1095375 h 1152525"/>
                <a:gd name="connsiteX11" fmla="*/ 4248150 w 5067300"/>
                <a:gd name="connsiteY11" fmla="*/ 990600 h 1152525"/>
                <a:gd name="connsiteX12" fmla="*/ 4514850 w 5067300"/>
                <a:gd name="connsiteY12" fmla="*/ 990600 h 1152525"/>
                <a:gd name="connsiteX13" fmla="*/ 4514850 w 5067300"/>
                <a:gd name="connsiteY13" fmla="*/ 1152525 h 1152525"/>
                <a:gd name="connsiteX14" fmla="*/ 5067300 w 5067300"/>
                <a:gd name="connsiteY14" fmla="*/ 1152525 h 1152525"/>
                <a:gd name="connsiteX15" fmla="*/ 5067300 w 5067300"/>
                <a:gd name="connsiteY15" fmla="*/ 1123950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67300" h="1152525">
                  <a:moveTo>
                    <a:pt x="0" y="1066800"/>
                  </a:moveTo>
                  <a:lnTo>
                    <a:pt x="1085850" y="1066800"/>
                  </a:lnTo>
                  <a:lnTo>
                    <a:pt x="1085850" y="1076325"/>
                  </a:lnTo>
                  <a:lnTo>
                    <a:pt x="1085850" y="257175"/>
                  </a:lnTo>
                  <a:lnTo>
                    <a:pt x="1390650" y="257175"/>
                  </a:lnTo>
                  <a:lnTo>
                    <a:pt x="1390650" y="495300"/>
                  </a:lnTo>
                  <a:lnTo>
                    <a:pt x="2038350" y="495300"/>
                  </a:lnTo>
                  <a:lnTo>
                    <a:pt x="2038350" y="0"/>
                  </a:lnTo>
                  <a:lnTo>
                    <a:pt x="3524250" y="0"/>
                  </a:lnTo>
                  <a:lnTo>
                    <a:pt x="3524250" y="1095375"/>
                  </a:lnTo>
                  <a:lnTo>
                    <a:pt x="4248150" y="1095375"/>
                  </a:lnTo>
                  <a:lnTo>
                    <a:pt x="4248150" y="990600"/>
                  </a:lnTo>
                  <a:lnTo>
                    <a:pt x="4514850" y="990600"/>
                  </a:lnTo>
                  <a:lnTo>
                    <a:pt x="4514850" y="1152525"/>
                  </a:lnTo>
                  <a:cubicBezTo>
                    <a:pt x="4699000" y="1152525"/>
                    <a:pt x="4992688" y="1135063"/>
                    <a:pt x="5067300" y="1152525"/>
                  </a:cubicBezTo>
                  <a:lnTo>
                    <a:pt x="5067300" y="1123950"/>
                  </a:lnTo>
                </a:path>
              </a:pathLst>
            </a:cu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96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:\6-Tehran-NAMA\1-گزارشها\6-اضافه شرح خدمات\3-فرمت ارائه اسناد روی سامانه شهرسازی\ME\krokio ha\16.jpg"/>
          <p:cNvPicPr/>
          <p:nvPr/>
        </p:nvPicPr>
        <p:blipFill rotWithShape="1"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21428" r="15709" b="21978"/>
          <a:stretch/>
        </p:blipFill>
        <p:spPr bwMode="auto">
          <a:xfrm>
            <a:off x="1606377" y="703908"/>
            <a:ext cx="2730300" cy="2146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70772" y="5806817"/>
            <a:ext cx="5672138" cy="40348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57175" indent="-257175"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262626"/>
                </a:solidFill>
                <a:cs typeface="B Traffic" panose="00000400000000000000" pitchFamily="2" charset="-78"/>
              </a:rPr>
              <a:t>پانورامای بدنه شهری روبروی ساختمان به همراه مجاورین</a:t>
            </a:r>
          </a:p>
        </p:txBody>
      </p:sp>
      <p:pic>
        <p:nvPicPr>
          <p:cNvPr id="21" name="Picture 20" descr="E:\6-Tehran-NAMA\1-گزارشها\6-اضافه شرح خدمات\2-فرمت ارائه اسناد\ME\Panor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9651" r="14531" b="29269"/>
          <a:stretch/>
        </p:blipFill>
        <p:spPr bwMode="auto">
          <a:xfrm>
            <a:off x="1473936" y="3225285"/>
            <a:ext cx="6030363" cy="24783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E:\6-Tehran-NAMA\1-گزارشها\6-اضافه شرح خدمات\3-فرمت ارائه اسناد روی سامانه شهرسازی\ME\krokio ha\7.jpg"/>
          <p:cNvPicPr/>
          <p:nvPr/>
        </p:nvPicPr>
        <p:blipFill rotWithShape="1"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43578" b="1835"/>
          <a:stretch/>
        </p:blipFill>
        <p:spPr bwMode="auto">
          <a:xfrm>
            <a:off x="4690780" y="554126"/>
            <a:ext cx="2967630" cy="2387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7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0872" y="-234621"/>
            <a:ext cx="30348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 اسناد نمای طراحی شده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259453"/>
              </p:ext>
            </p:extLst>
          </p:nvPr>
        </p:nvGraphicFramePr>
        <p:xfrm>
          <a:off x="4787153" y="848546"/>
          <a:ext cx="4150446" cy="547085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9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1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1-3 طرح سه بعدی از کل نما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نمای ساختمان (رندر سه بعدی-دید ناظر)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نمای بام (رندر سه بعدی دید پرنده از بام با تاکید بر جانمائی تاسیسات و تجهیزات)</a:t>
                      </a: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تصویر نمای شب (رندر سه بعدی-دید ناظر)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42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2-3  طرح به ازای هر گذر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جانمایی نمای طراحی شده در بدنه شهری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نماهای اصلی به ازای هر گذر</a:t>
                      </a:r>
                      <a:r>
                        <a:rPr lang="fa-IR" sz="1600" dirty="0">
                          <a:cs typeface="B Nazanin" panose="00000400000000000000" pitchFamily="2" charset="-78"/>
                        </a:rPr>
                        <a:t> 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نماهای فرعی ( حیاط – جانبی )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75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3-3   </a:t>
                      </a:r>
                      <a:r>
                        <a:rPr lang="fa-IR" sz="1600" b="1" dirty="0" err="1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خروجی‌های</a:t>
                      </a:r>
                      <a:r>
                        <a:rPr lang="fa-IR" sz="1600" b="1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ویژه 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رندر سه بعدی از جزئیات، الحاقات و تزیینات استفاده شده به همراه توضیحات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رندر سه بعدی ویژه از طبقه </a:t>
                      </a:r>
                      <a:r>
                        <a:rPr lang="fa-IR" sz="1600" kern="1200" dirty="0" err="1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همکف</a:t>
                      </a: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یا دیوار حیاط با تاکید بر ورودی به همراه توضیحات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رندر سه بعدی از نقش رخ بام به همراه توضیحات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13713"/>
              </p:ext>
            </p:extLst>
          </p:nvPr>
        </p:nvGraphicFramePr>
        <p:xfrm>
          <a:off x="228600" y="867596"/>
          <a:ext cx="4388696" cy="44874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صورت شمول</a:t>
                      </a:r>
                      <a:endParaRPr lang="fa-IR" sz="16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نقشه جزئیات اجرائی </a:t>
                      </a:r>
                      <a:r>
                        <a:rPr lang="fa-IR" sz="1600" b="0" kern="1200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دسترس‌پذیری</a:t>
                      </a:r>
                      <a:r>
                        <a:rPr lang="fa-IR" sz="16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برای معلولین</a:t>
                      </a: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درصورت وجود</a:t>
                      </a: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نقشه جزئیات اجرائی جانمائی تابلوها در نمای طبقه </a:t>
                      </a:r>
                      <a:r>
                        <a:rPr lang="fa-IR" sz="1600" b="0" kern="1200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همکف</a:t>
                      </a:r>
                      <a:r>
                        <a:rPr lang="fa-IR" sz="16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(اغلب برای </a:t>
                      </a:r>
                      <a:r>
                        <a:rPr lang="fa-I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 </a:t>
                      </a:r>
                      <a:r>
                        <a:rPr lang="fa-IR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غیرمسکونی</a:t>
                      </a:r>
                      <a:r>
                        <a:rPr lang="fa-IR" sz="1400" b="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)</a:t>
                      </a:r>
                      <a:endParaRPr lang="en-US" sz="1400" b="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4-3</a:t>
                      </a:r>
                      <a:r>
                        <a:rPr lang="fa-IR" sz="1600" b="1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ترسیمات فنی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نقشه </a:t>
                      </a:r>
                      <a:r>
                        <a:rPr lang="fa-IR" sz="160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فنی دو بعدی نما به </a:t>
                      </a: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همراه راهنما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نقشه فنی دو بعدی </a:t>
                      </a:r>
                      <a:r>
                        <a:rPr lang="fa-IR" sz="1600" kern="1200" dirty="0" err="1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پلان‌های</a:t>
                      </a:r>
                      <a:r>
                        <a:rPr lang="fa-IR" sz="160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مصوب </a:t>
                      </a: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 تفکیک طبقات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نقشه فنی دو بعدی مصالح، تزئینات و الحاقات نما به همراه راهنما</a:t>
                      </a: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0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اختیاری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kern="1200" dirty="0" smtClean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توجیه </a:t>
                      </a:r>
                      <a:r>
                        <a:rPr lang="fa-IR" sz="1600" kern="120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ایده </a:t>
                      </a:r>
                      <a:r>
                        <a:rPr lang="fa-IR" sz="1600" kern="1200" baseline="0" dirty="0">
                          <a:solidFill>
                            <a:srgbClr val="262626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طراحی</a:t>
                      </a: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kern="1200" dirty="0">
                        <a:solidFill>
                          <a:srgbClr val="262626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الزامی</a:t>
                      </a: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توضیح مشخصات</a:t>
                      </a:r>
                      <a:r>
                        <a:rPr lang="fa-IR" sz="1600" b="0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فنی نورپردازی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الزامی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 smtClean="0">
                          <a:solidFill>
                            <a:srgbClr val="262626"/>
                          </a:solidFill>
                          <a:cs typeface="B Zar" panose="00000400000000000000" pitchFamily="2" charset="-78"/>
                        </a:rPr>
                        <a:t>برش</a:t>
                      </a:r>
                      <a:r>
                        <a:rPr lang="fa-IR" sz="1600" b="1" dirty="0" smtClean="0">
                          <a:solidFill>
                            <a:srgbClr val="262626"/>
                          </a:solidFill>
                          <a:cs typeface="B Zar" panose="00000400000000000000" pitchFamily="2" charset="-78"/>
                        </a:rPr>
                        <a:t> </a:t>
                      </a: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عمودی از </a:t>
                      </a:r>
                      <a:r>
                        <a:rPr lang="fa-I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جداره‌های</a:t>
                      </a: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خارجی با تاکید بر جزئیات اتصال عناصر نما به سازه اصلی</a:t>
                      </a:r>
                      <a:r>
                        <a:rPr lang="fa-I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با مقیاس 1/20</a:t>
                      </a: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en-US" sz="1200" b="0" dirty="0" smtClean="0">
                          <a:solidFill>
                            <a:srgbClr val="262626"/>
                          </a:solidFill>
                          <a:cs typeface="B Zar" panose="00000400000000000000" pitchFamily="2" charset="-78"/>
                        </a:rPr>
                        <a:t>wall section</a:t>
                      </a:r>
                      <a:r>
                        <a:rPr lang="fa-IR" sz="1200" b="0" dirty="0" smtClean="0">
                          <a:solidFill>
                            <a:srgbClr val="262626"/>
                          </a:solidFill>
                          <a:cs typeface="B Zar" panose="00000400000000000000" pitchFamily="2" charset="-78"/>
                        </a:rPr>
                        <a:t> )</a:t>
                      </a:r>
                      <a:endParaRPr lang="fa-IR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Low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79533" marR="79533" marT="39766" marB="39766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63548"/>
              </p:ext>
            </p:extLst>
          </p:nvPr>
        </p:nvGraphicFramePr>
        <p:xfrm>
          <a:off x="221310" y="5445445"/>
          <a:ext cx="4396014" cy="8601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0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5-3 ارائه </a:t>
                      </a: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جدول رنگ و مصالح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پوشش نما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کد رنگی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مشخصات آماری مصالح و رنگ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32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625" y="3117270"/>
            <a:ext cx="3159283" cy="5733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Zar" panose="00000400000000000000" pitchFamily="2" charset="-78"/>
              </a:rPr>
              <a:t>نمای بام (رندر سه بعدی دید </a:t>
            </a:r>
            <a:r>
              <a:rPr lang="fa-IR" sz="110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پرنده از بام با تاکید بر جانمائی تاسیسات و تجهیزات)</a:t>
            </a:r>
            <a:endParaRPr lang="fa-IR" sz="1100" b="1" dirty="0">
              <a:solidFill>
                <a:srgbClr val="262626"/>
              </a:solidFill>
              <a:cs typeface="B Zar" panose="00000400000000000000" pitchFamily="2" charset="-78"/>
            </a:endParaRPr>
          </a:p>
        </p:txBody>
      </p:sp>
      <p:pic>
        <p:nvPicPr>
          <p:cNvPr id="12" name="Picture 11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2" y="741757"/>
            <a:ext cx="3080736" cy="2409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160190" y="641189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 1-3 طرح سه بعدی از کل نما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1831" y="4602950"/>
            <a:ext cx="2694298" cy="42836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Zar" panose="00000400000000000000" pitchFamily="2" charset="-78"/>
              </a:rPr>
              <a:t>تصویر نمای شب (رندر سه بعدی-دید ناظر)</a:t>
            </a:r>
          </a:p>
        </p:txBody>
      </p:sp>
      <p:pic>
        <p:nvPicPr>
          <p:cNvPr id="10" name="Picture 9" descr="\\ARMANSHAHR-SRV\Atelier6_BACKUP_NEW\NAMA\کمیته-نما-منطقه 2\komite_nama_reg2\69941-ک(b\shab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r="24569"/>
          <a:stretch/>
        </p:blipFill>
        <p:spPr bwMode="auto">
          <a:xfrm>
            <a:off x="6433535" y="1119670"/>
            <a:ext cx="2166592" cy="3483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015507" y="6132237"/>
            <a:ext cx="2889065" cy="64553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نمای ساختمان (رندر سه بعدی-دید ناظر)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4"/>
          <a:srcRect l="7935" t="12610" r="22747" b="7188"/>
          <a:stretch/>
        </p:blipFill>
        <p:spPr bwMode="auto">
          <a:xfrm>
            <a:off x="295836" y="3861218"/>
            <a:ext cx="2906494" cy="271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:\x-Other\کمیته نما\منطقه 2\ک-84486\2\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3637" r="21963"/>
          <a:stretch/>
        </p:blipFill>
        <p:spPr bwMode="auto">
          <a:xfrm>
            <a:off x="3245703" y="3834542"/>
            <a:ext cx="2917372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893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8359" y="965592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2-3  طرح به ازای هر گذر</a:t>
            </a:r>
          </a:p>
        </p:txBody>
      </p:sp>
      <p:pic>
        <p:nvPicPr>
          <p:cNvPr id="6" name="Picture 5" descr="\\ARMANSHAHR-SRV\Atelier6_BACKUP_NEW\NAMA\کمیته-نما-منطقه 2\komite_nama_reg2\19091-ک\مدارک\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" b="2632"/>
          <a:stretch/>
        </p:blipFill>
        <p:spPr bwMode="auto">
          <a:xfrm>
            <a:off x="534513" y="665962"/>
            <a:ext cx="1912852" cy="3828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622626"/>
            <a:ext cx="2894688" cy="45416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Zar" panose="00000400000000000000" pitchFamily="2" charset="-78"/>
              </a:rPr>
              <a:t>جانمایی نمای طراحی شده در بدنه شهری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3069" y="1824514"/>
            <a:ext cx="3964455" cy="81943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نماهای اصلی به </a:t>
            </a:r>
            <a:r>
              <a:rPr lang="fa-IR" sz="1200" b="1" dirty="0" err="1">
                <a:solidFill>
                  <a:srgbClr val="262626"/>
                </a:solidFill>
                <a:cs typeface="B Zar" panose="00000400000000000000" pitchFamily="2" charset="-78"/>
              </a:rPr>
              <a:t>ازای</a:t>
            </a: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 هر گذر (رندر سه بعدی)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نماهای فرعی (جانبی – حیاط)  (رندر سه بعدی)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22" y="3031610"/>
            <a:ext cx="6142616" cy="3227938"/>
          </a:xfrm>
          <a:prstGeom prst="rect">
            <a:avLst/>
          </a:prstGeom>
          <a:ln w="285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883650" y="3165311"/>
            <a:ext cx="830173" cy="2343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sz="1100" b="1" dirty="0" smtClean="0">
                <a:cs typeface="B Nazanin" panose="00000400000000000000" pitchFamily="2" charset="-78"/>
              </a:rPr>
              <a:t>موضوع طراحی </a:t>
            </a:r>
            <a:endParaRPr lang="fa-IR" sz="1100" b="1" dirty="0">
              <a:cs typeface="B Nazanin" panose="00000400000000000000" pitchFamily="2" charset="-78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217722" y="3540377"/>
            <a:ext cx="284380" cy="693888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837580" y="4075998"/>
            <a:ext cx="6306420" cy="1057896"/>
          </a:xfrm>
          <a:custGeom>
            <a:avLst/>
            <a:gdLst>
              <a:gd name="connsiteX0" fmla="*/ 0 w 7040880"/>
              <a:gd name="connsiteY0" fmla="*/ 487680 h 1181100"/>
              <a:gd name="connsiteX1" fmla="*/ 1203960 w 7040880"/>
              <a:gd name="connsiteY1" fmla="*/ 487680 h 1181100"/>
              <a:gd name="connsiteX2" fmla="*/ 1203960 w 7040880"/>
              <a:gd name="connsiteY2" fmla="*/ 1066800 h 1181100"/>
              <a:gd name="connsiteX3" fmla="*/ 2217420 w 7040880"/>
              <a:gd name="connsiteY3" fmla="*/ 1066800 h 1181100"/>
              <a:gd name="connsiteX4" fmla="*/ 2217420 w 7040880"/>
              <a:gd name="connsiteY4" fmla="*/ 266700 h 1181100"/>
              <a:gd name="connsiteX5" fmla="*/ 2575560 w 7040880"/>
              <a:gd name="connsiteY5" fmla="*/ 266700 h 1181100"/>
              <a:gd name="connsiteX6" fmla="*/ 2575560 w 7040880"/>
              <a:gd name="connsiteY6" fmla="*/ 487680 h 1181100"/>
              <a:gd name="connsiteX7" fmla="*/ 3200400 w 7040880"/>
              <a:gd name="connsiteY7" fmla="*/ 487680 h 1181100"/>
              <a:gd name="connsiteX8" fmla="*/ 3200400 w 7040880"/>
              <a:gd name="connsiteY8" fmla="*/ 114300 h 1181100"/>
              <a:gd name="connsiteX9" fmla="*/ 3459480 w 7040880"/>
              <a:gd name="connsiteY9" fmla="*/ 114300 h 1181100"/>
              <a:gd name="connsiteX10" fmla="*/ 3459480 w 7040880"/>
              <a:gd name="connsiteY10" fmla="*/ 0 h 1181100"/>
              <a:gd name="connsiteX11" fmla="*/ 4381500 w 7040880"/>
              <a:gd name="connsiteY11" fmla="*/ 0 h 1181100"/>
              <a:gd name="connsiteX12" fmla="*/ 4381500 w 7040880"/>
              <a:gd name="connsiteY12" fmla="*/ 152400 h 1181100"/>
              <a:gd name="connsiteX13" fmla="*/ 4648200 w 7040880"/>
              <a:gd name="connsiteY13" fmla="*/ 152400 h 1181100"/>
              <a:gd name="connsiteX14" fmla="*/ 4648200 w 7040880"/>
              <a:gd name="connsiteY14" fmla="*/ 1082040 h 1181100"/>
              <a:gd name="connsiteX15" fmla="*/ 5394960 w 7040880"/>
              <a:gd name="connsiteY15" fmla="*/ 1082040 h 1181100"/>
              <a:gd name="connsiteX16" fmla="*/ 5394960 w 7040880"/>
              <a:gd name="connsiteY16" fmla="*/ 982980 h 1181100"/>
              <a:gd name="connsiteX17" fmla="*/ 5661660 w 7040880"/>
              <a:gd name="connsiteY17" fmla="*/ 982980 h 1181100"/>
              <a:gd name="connsiteX18" fmla="*/ 5661660 w 7040880"/>
              <a:gd name="connsiteY18" fmla="*/ 1143000 h 1181100"/>
              <a:gd name="connsiteX19" fmla="*/ 7040880 w 7040880"/>
              <a:gd name="connsiteY19" fmla="*/ 1143000 h 1181100"/>
              <a:gd name="connsiteX20" fmla="*/ 7040880 w 7040880"/>
              <a:gd name="connsiteY20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40880" h="1181100">
                <a:moveTo>
                  <a:pt x="0" y="487680"/>
                </a:moveTo>
                <a:lnTo>
                  <a:pt x="1203960" y="487680"/>
                </a:lnTo>
                <a:lnTo>
                  <a:pt x="1203960" y="1066800"/>
                </a:lnTo>
                <a:lnTo>
                  <a:pt x="2217420" y="1066800"/>
                </a:lnTo>
                <a:lnTo>
                  <a:pt x="2217420" y="266700"/>
                </a:lnTo>
                <a:lnTo>
                  <a:pt x="2575560" y="266700"/>
                </a:lnTo>
                <a:lnTo>
                  <a:pt x="2575560" y="487680"/>
                </a:lnTo>
                <a:lnTo>
                  <a:pt x="3200400" y="487680"/>
                </a:lnTo>
                <a:lnTo>
                  <a:pt x="3200400" y="114300"/>
                </a:lnTo>
                <a:lnTo>
                  <a:pt x="3459480" y="114300"/>
                </a:lnTo>
                <a:lnTo>
                  <a:pt x="3459480" y="0"/>
                </a:lnTo>
                <a:lnTo>
                  <a:pt x="4381500" y="0"/>
                </a:lnTo>
                <a:lnTo>
                  <a:pt x="4381500" y="152400"/>
                </a:lnTo>
                <a:lnTo>
                  <a:pt x="4648200" y="152400"/>
                </a:lnTo>
                <a:lnTo>
                  <a:pt x="4648200" y="1082040"/>
                </a:lnTo>
                <a:lnTo>
                  <a:pt x="5394960" y="1082040"/>
                </a:lnTo>
                <a:lnTo>
                  <a:pt x="5394960" y="982980"/>
                </a:lnTo>
                <a:lnTo>
                  <a:pt x="5661660" y="982980"/>
                </a:lnTo>
                <a:lnTo>
                  <a:pt x="5661660" y="1143000"/>
                </a:lnTo>
                <a:lnTo>
                  <a:pt x="7040880" y="1143000"/>
                </a:lnTo>
                <a:lnTo>
                  <a:pt x="7040880" y="1181100"/>
                </a:ln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422725" y="64013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05355" y="6236074"/>
            <a:ext cx="663573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8"/>
          </p:cNvCxnSpPr>
          <p:nvPr/>
        </p:nvCxnSpPr>
        <p:spPr>
          <a:xfrm flipH="1">
            <a:off x="5658050" y="4178375"/>
            <a:ext cx="46085" cy="2188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30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\\ARMANSHAHR-SRV\Atelier6_BACKUP_NEW\NAMA\کمیته-نما-منطقه 2\پروه های منتخب در کمیته نما منطقه دو\پروژه برج باغ آرمانی-518\jpg\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/>
          <a:stretch/>
        </p:blipFill>
        <p:spPr bwMode="auto">
          <a:xfrm>
            <a:off x="546956" y="675842"/>
            <a:ext cx="3502530" cy="2813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034972" y="1548357"/>
            <a:ext cx="4777921" cy="38033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رندر سه بعدی از جزئیات، الحاقات و تزیینات استفاده شده به همراه توضیحات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8648" y="754741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3-3   خروجی های ویژه </a:t>
            </a:r>
          </a:p>
        </p:txBody>
      </p:sp>
      <p:pic>
        <p:nvPicPr>
          <p:cNvPr id="15" name="Picture 14" descr="\\ARMANSHAHR-SRV\Atelier6_BACKUP_NEW\NAMA\کمیته-نما-منطقه 2\komite_nama_reg2\19091-ک\مدارک\1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45206" y="3678679"/>
            <a:ext cx="3399036" cy="2591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931" y="3686841"/>
            <a:ext cx="4159220" cy="2568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81600" y="6242051"/>
            <a:ext cx="3705226" cy="61595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رندر سه بعدی ویژه از طبقه همکف یا دیوار حیاط با تاکید بر ورودی به همراه توضیحات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343" y="6408284"/>
            <a:ext cx="4355261" cy="44971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رندر سه بعدی از نقش رخ بام به همراه توضیحات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78400" y="1898533"/>
            <a:ext cx="3845755" cy="34624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نقشه جزئیات </a:t>
            </a: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اجرائی دسترس </a:t>
            </a:r>
            <a:r>
              <a:rPr lang="fa-IR" sz="120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پذیری برای معلولین</a:t>
            </a:r>
            <a:endParaRPr lang="fa-IR" sz="1200" b="1" dirty="0">
              <a:solidFill>
                <a:srgbClr val="262626"/>
              </a:solidFill>
              <a:cs typeface="B Zar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42971" y="2265821"/>
            <a:ext cx="4243967" cy="34624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نقشه جزئیات </a:t>
            </a:r>
            <a:r>
              <a:rPr lang="fa-IR" sz="1200" b="1" dirty="0">
                <a:solidFill>
                  <a:srgbClr val="262626"/>
                </a:solidFill>
                <a:cs typeface="B Zar" panose="00000400000000000000" pitchFamily="2" charset="-78"/>
              </a:rPr>
              <a:t>اجرائی جانمائی تابلوها در نمای طبقه </a:t>
            </a:r>
            <a:r>
              <a:rPr lang="fa-IR" sz="1200" b="1" dirty="0" err="1">
                <a:solidFill>
                  <a:srgbClr val="262626"/>
                </a:solidFill>
                <a:cs typeface="B Zar" panose="00000400000000000000" pitchFamily="2" charset="-78"/>
              </a:rPr>
              <a:t>همکف</a:t>
            </a:r>
            <a:endParaRPr lang="en-US" sz="1200" b="1" dirty="0">
              <a:solidFill>
                <a:srgbClr val="262626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8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8090" y="762391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4-3 ترسیمات فنی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3723" y="5442372"/>
            <a:ext cx="2797122" cy="47994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chemeClr val="tx1"/>
                </a:solidFill>
                <a:cs typeface="B Zar" panose="00000400000000000000" pitchFamily="2" charset="-78"/>
              </a:rPr>
              <a:t>نقشه مصالح نما (دو بعدی) به همراه راهنما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8743" t="16125" r="22835" b="5733"/>
          <a:stretch/>
        </p:blipFill>
        <p:spPr bwMode="auto">
          <a:xfrm rot="5400000">
            <a:off x="455694" y="2160011"/>
            <a:ext cx="3786704" cy="243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7543" y="5442372"/>
            <a:ext cx="4108971" cy="479946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200" b="1" dirty="0">
                <a:solidFill>
                  <a:schemeClr val="tx1"/>
                </a:solidFill>
                <a:cs typeface="B Zar" panose="00000400000000000000" pitchFamily="2" charset="-78"/>
              </a:rPr>
              <a:t>نقشه فنی دو بعدی </a:t>
            </a:r>
            <a:r>
              <a:rPr lang="fa-IR" sz="1200" b="1" dirty="0" err="1">
                <a:solidFill>
                  <a:schemeClr val="tx1"/>
                </a:solidFill>
                <a:cs typeface="B Zar" panose="00000400000000000000" pitchFamily="2" charset="-78"/>
              </a:rPr>
              <a:t>پلان</a:t>
            </a:r>
            <a:r>
              <a:rPr lang="fa-IR" sz="1200" b="1" dirty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12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های مصوب به </a:t>
            </a:r>
            <a:r>
              <a:rPr lang="fa-IR" sz="1200" b="1" dirty="0">
                <a:solidFill>
                  <a:schemeClr val="tx1"/>
                </a:solidFill>
                <a:cs typeface="B Zar" panose="00000400000000000000" pitchFamily="2" charset="-78"/>
              </a:rPr>
              <a:t>تفکیک طبقات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082" t="25413" r="51203" b="8581"/>
          <a:stretch/>
        </p:blipFill>
        <p:spPr bwMode="auto">
          <a:xfrm>
            <a:off x="4240167" y="1454830"/>
            <a:ext cx="4410348" cy="3813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7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372100" y="5911724"/>
            <a:ext cx="3664323" cy="6109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05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برش عمودی از جداره های خارجی با تاکید بر جزئیات اتصال عناصر نما به سازه اصلی با مقیاس 1/20 (</a:t>
            </a:r>
            <a:r>
              <a:rPr lang="en-US" sz="1050" b="1" dirty="0">
                <a:solidFill>
                  <a:srgbClr val="262626"/>
                </a:solidFill>
                <a:cs typeface="B Zar" panose="00000400000000000000" pitchFamily="2" charset="-78"/>
              </a:rPr>
              <a:t>wall section</a:t>
            </a:r>
            <a:r>
              <a:rPr lang="fa-IR" sz="1050" b="1" dirty="0">
                <a:solidFill>
                  <a:srgbClr val="262626"/>
                </a:solidFill>
                <a:cs typeface="B Zar" panose="00000400000000000000" pitchFamily="2" charset="-78"/>
              </a:rPr>
              <a:t> </a:t>
            </a:r>
            <a:r>
              <a:rPr lang="fa-IR" sz="1050" b="1" dirty="0" smtClean="0">
                <a:solidFill>
                  <a:srgbClr val="262626"/>
                </a:solidFill>
                <a:cs typeface="B Zar" panose="00000400000000000000" pitchFamily="2" charset="-78"/>
              </a:rPr>
              <a:t>)</a:t>
            </a:r>
            <a:endParaRPr lang="fa-IR" sz="1050" b="1" dirty="0">
              <a:solidFill>
                <a:srgbClr val="262626"/>
              </a:solidFill>
              <a:cs typeface="B Zar" panose="00000400000000000000" pitchFamily="2" charset="-78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6471" t="22415" r="37337" b="15101"/>
          <a:stretch/>
        </p:blipFill>
        <p:spPr bwMode="auto">
          <a:xfrm>
            <a:off x="458759" y="2131708"/>
            <a:ext cx="3493608" cy="265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"/>
          <a:stretch/>
        </p:blipFill>
        <p:spPr>
          <a:xfrm>
            <a:off x="4179923" y="627512"/>
            <a:ext cx="1216292" cy="6230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17" y="667085"/>
            <a:ext cx="3263506" cy="50631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9806" y="5008530"/>
            <a:ext cx="3249375" cy="61099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050" b="1" dirty="0">
                <a:solidFill>
                  <a:srgbClr val="262626"/>
                </a:solidFill>
                <a:cs typeface="B Zar" panose="00000400000000000000" pitchFamily="2" charset="-78"/>
              </a:rPr>
              <a:t>جزئیات عناصر الحاقی به نما</a:t>
            </a:r>
          </a:p>
        </p:txBody>
      </p:sp>
    </p:spTree>
    <p:extLst>
      <p:ext uri="{BB962C8B-B14F-4D97-AF65-F5344CB8AC3E}">
        <p14:creationId xmlns:p14="http://schemas.microsoft.com/office/powerpoint/2010/main" val="2479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47136"/>
              </p:ext>
            </p:extLst>
          </p:nvPr>
        </p:nvGraphicFramePr>
        <p:xfrm>
          <a:off x="1364342" y="661250"/>
          <a:ext cx="6668567" cy="18440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5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6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379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a-IR" sz="1800" b="1" dirty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5-3</a:t>
                      </a:r>
                      <a:r>
                        <a:rPr lang="fa-IR" sz="1800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b="1" dirty="0" smtClean="0">
                          <a:cs typeface="B Nazanin" panose="00000400000000000000" pitchFamily="2" charset="-78"/>
                        </a:rPr>
                        <a:t>ارائه </a:t>
                      </a: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جدول رنگ و مصالح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درصد پوشش نما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کد رنگی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مشخصات آماری مصالح و رنگ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6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60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قهوه ای روشن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انواع آجر (ذکر نوع)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6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سفید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سنگ </a:t>
                      </a:r>
                      <a:r>
                        <a:rPr lang="fa-IR" sz="16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گرانیت</a:t>
                      </a:r>
                      <a:endParaRPr lang="fa-I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6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15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شفاف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شیشه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14872"/>
              </p:ext>
            </p:extLst>
          </p:nvPr>
        </p:nvGraphicFramePr>
        <p:xfrm>
          <a:off x="1348740" y="2569029"/>
          <a:ext cx="6682740" cy="4141059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01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51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cs typeface="B Nazanin" panose="00000400000000000000" pitchFamily="2" charset="-78"/>
                        </a:rPr>
                        <a:t>مشخصات آماری  رنگ مصالح </a:t>
                      </a:r>
                      <a:endParaRPr lang="fa-I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69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cs typeface="B Nazanin" panose="00000400000000000000" pitchFamily="2" charset="-78"/>
                        </a:rPr>
                        <a:t>در این قسمت درصد مصالح استفاده شده در نما را مشخص نموده و بر اساس کدهای زیر رنگ مربوطه را انتخاب کنید.</a:t>
                      </a:r>
                      <a:endParaRPr lang="fa-I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1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انواع رنگ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تیره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سفید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cs typeface="B Nazanin" panose="00000400000000000000" pitchFamily="2" charset="-78"/>
                        </a:rPr>
                        <a:t>W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شفاف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cs typeface="B Nazanin" panose="00000400000000000000" pitchFamily="2" charset="-78"/>
                        </a:rPr>
                        <a:t>T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خاکستری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خاکستری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خاکستری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خاکستری روشن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قهوه‌ای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err="1">
                          <a:cs typeface="B Nazanin" panose="00000400000000000000" pitchFamily="2" charset="-78"/>
                        </a:rPr>
                        <a:t>قهوه‌ای</a:t>
                      </a: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قهوه‌ای متوسط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قهوه‌ای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قرمز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قرمز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قرمز متوسط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قرمز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فیروزه‌ای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err="1">
                          <a:cs typeface="B Nazanin" panose="00000400000000000000" pitchFamily="2" charset="-78"/>
                        </a:rPr>
                        <a:t>فیروزه‌ای</a:t>
                      </a: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فیروزه‌ای متوسط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فیروزه‌ای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آبی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آبی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آبی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آبی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سبز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سبز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سبز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سبز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زرد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زرد تیره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زرد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زرد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صورتی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صورتی تیره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صورتی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صورتی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بنفش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بنفش تیره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بنفش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بنفش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سرمه‌ای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سرمه‌ای تیره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 err="1">
                          <a:cs typeface="B Nazanin" panose="00000400000000000000" pitchFamily="2" charset="-78"/>
                        </a:rPr>
                        <a:t>سرمه‌ای</a:t>
                      </a: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 متوسط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>
                          <a:cs typeface="B Nazanin" panose="00000400000000000000" pitchFamily="2" charset="-78"/>
                        </a:rPr>
                        <a:t>سرمه‌ای روشن</a:t>
                      </a:r>
                      <a:endParaRPr lang="fa-IR" sz="14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95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سایر رنگ ها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kern="1200" dirty="0">
                          <a:cs typeface="B Nazanin" panose="00000400000000000000" pitchFamily="2" charset="-78"/>
                        </a:rPr>
                        <a:t> در این قسمت نام رنگ را مشخص نمائید.</a:t>
                      </a:r>
                      <a:endParaRPr lang="fa-I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8312" marR="8312" marT="8312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27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3228" y="1317809"/>
            <a:ext cx="8039099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3600">
                <a:solidFill>
                  <a:srgbClr val="868686"/>
                </a:solidFill>
                <a:cs typeface="B Titr" panose="00000700000000000000" pitchFamily="2" charset="-78"/>
              </a:defRPr>
            </a:lvl1pPr>
          </a:lstStyle>
          <a:p>
            <a:pPr algn="just">
              <a:lnSpc>
                <a:spcPct val="200000"/>
              </a:lnSpc>
            </a:pP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ارائه مدارک و مستندات در 3 بخش ذیل می باشد : </a:t>
            </a:r>
          </a:p>
          <a:p>
            <a:pPr algn="just">
              <a:lnSpc>
                <a:spcPct val="200000"/>
              </a:lnSpc>
            </a:pP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1- </a:t>
            </a:r>
            <a:r>
              <a:rPr lang="fa-IR" sz="1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اطلاعات کلی</a:t>
            </a:r>
            <a:endParaRPr lang="fa-IR" sz="1800" b="1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just">
              <a:lnSpc>
                <a:spcPct val="200000"/>
              </a:lnSpc>
            </a:pP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2- اسناد وضع موجود </a:t>
            </a:r>
          </a:p>
          <a:p>
            <a:pPr algn="just">
              <a:lnSpc>
                <a:spcPct val="200000"/>
              </a:lnSpc>
            </a:pPr>
            <a:r>
              <a:rPr lang="fa-IR" sz="1800" b="1" dirty="0">
                <a:solidFill>
                  <a:schemeClr val="tx1"/>
                </a:solidFill>
                <a:cs typeface="B Zar" panose="00000400000000000000" pitchFamily="2" charset="-78"/>
              </a:rPr>
              <a:t>3- اسناد نمای طراحی شده</a:t>
            </a:r>
          </a:p>
        </p:txBody>
      </p:sp>
    </p:spTree>
    <p:extLst>
      <p:ext uri="{BB962C8B-B14F-4D97-AF65-F5344CB8AC3E}">
        <p14:creationId xmlns:p14="http://schemas.microsoft.com/office/powerpoint/2010/main" val="5946886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5135" y="609027"/>
            <a:ext cx="8375213" cy="4299999"/>
            <a:chOff x="355135" y="609027"/>
            <a:chExt cx="8375213" cy="42999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774" y="1262741"/>
              <a:ext cx="3571082" cy="2917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49" y="1262742"/>
              <a:ext cx="3585598" cy="291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6200000">
              <a:off x="488745" y="3689773"/>
              <a:ext cx="792000" cy="101600"/>
            </a:xfrm>
            <a:prstGeom prst="rect">
              <a:avLst/>
            </a:prstGeom>
            <a:solidFill>
              <a:srgbClr val="E5E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88121" y="2670005"/>
              <a:ext cx="792000" cy="101600"/>
            </a:xfrm>
            <a:prstGeom prst="rect">
              <a:avLst/>
            </a:prstGeom>
            <a:solidFill>
              <a:srgbClr val="839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88120" y="1712114"/>
              <a:ext cx="792000" cy="10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68009" y="2228003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9783" y="3207701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44453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آبی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886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</a:t>
              </a:r>
              <a:r>
                <a:rPr lang="fa-IR" sz="2400" b="1" dirty="0" err="1" smtClean="0">
                  <a:cs typeface="B Nazanin" panose="00000400000000000000" pitchFamily="2" charset="-78"/>
                </a:rPr>
                <a:t>قهوه‌ای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616710" y="1607275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تیــــره 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20575" y="2586994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err="1" smtClean="0">
                  <a:cs typeface="B Nazanin" panose="00000400000000000000" pitchFamily="2" charset="-78"/>
                </a:rPr>
                <a:t>متـوسط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643113" y="3541446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روشــن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9035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5135" y="609027"/>
            <a:ext cx="8375213" cy="4299999"/>
            <a:chOff x="355135" y="609027"/>
            <a:chExt cx="8375213" cy="429999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838" y="1272158"/>
              <a:ext cx="3521734" cy="286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177" y="1272158"/>
              <a:ext cx="3539888" cy="2907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6200000">
              <a:off x="488745" y="3689773"/>
              <a:ext cx="792000" cy="101600"/>
            </a:xfrm>
            <a:prstGeom prst="rect">
              <a:avLst/>
            </a:prstGeom>
            <a:solidFill>
              <a:srgbClr val="E5E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88121" y="2670005"/>
              <a:ext cx="792000" cy="101600"/>
            </a:xfrm>
            <a:prstGeom prst="rect">
              <a:avLst/>
            </a:prstGeom>
            <a:solidFill>
              <a:srgbClr val="839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88120" y="1712114"/>
              <a:ext cx="792000" cy="10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68009" y="2228003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9783" y="3207701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44453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</a:t>
              </a:r>
              <a:r>
                <a:rPr lang="fa-IR" sz="2400" b="1" dirty="0" err="1" smtClean="0">
                  <a:cs typeface="B Nazanin" panose="00000400000000000000" pitchFamily="2" charset="-78"/>
                </a:rPr>
                <a:t>فیروزه‌ای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886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زرد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616710" y="1607275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تیــــره 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20575" y="2586994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err="1" smtClean="0">
                  <a:cs typeface="B Nazanin" panose="00000400000000000000" pitchFamily="2" charset="-78"/>
                </a:rPr>
                <a:t>متـوسط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643113" y="3541446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روشــن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312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5135" y="609027"/>
            <a:ext cx="8375213" cy="4299999"/>
            <a:chOff x="355135" y="609027"/>
            <a:chExt cx="8375213" cy="42999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973" y="1272158"/>
              <a:ext cx="3493318" cy="286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7149" y="1272158"/>
              <a:ext cx="3499775" cy="2864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16200000">
              <a:off x="488745" y="3689773"/>
              <a:ext cx="792000" cy="101600"/>
            </a:xfrm>
            <a:prstGeom prst="rect">
              <a:avLst/>
            </a:prstGeom>
            <a:solidFill>
              <a:srgbClr val="E5E9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488121" y="2670005"/>
              <a:ext cx="792000" cy="101600"/>
            </a:xfrm>
            <a:prstGeom prst="rect">
              <a:avLst/>
            </a:prstGeom>
            <a:solidFill>
              <a:srgbClr val="839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488120" y="1712114"/>
              <a:ext cx="792000" cy="10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68009" y="2228003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89783" y="3207701"/>
              <a:ext cx="7940565" cy="0"/>
            </a:xfrm>
            <a:prstGeom prst="line">
              <a:avLst/>
            </a:prstGeom>
            <a:ln w="381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44453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سبز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886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قرمز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616710" y="1607275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تیــــره 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20575" y="2586994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err="1" smtClean="0">
                  <a:cs typeface="B Nazanin" panose="00000400000000000000" pitchFamily="2" charset="-78"/>
                </a:rPr>
                <a:t>متـوسط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643113" y="3541446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>
                  <a:cs typeface="B Nazanin" panose="00000400000000000000" pitchFamily="2" charset="-78"/>
                </a:rPr>
                <a:t>روشــن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30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5135" y="1028126"/>
            <a:ext cx="8375213" cy="3816853"/>
            <a:chOff x="355135" y="1028126"/>
            <a:chExt cx="8375213" cy="3816853"/>
          </a:xfrm>
        </p:grpSpPr>
        <p:sp>
          <p:nvSpPr>
            <p:cNvPr id="8" name="TextBox 7"/>
            <p:cNvSpPr txBox="1"/>
            <p:nvPr/>
          </p:nvSpPr>
          <p:spPr>
            <a:xfrm>
              <a:off x="5544453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</a:t>
              </a:r>
              <a:r>
                <a:rPr lang="fa-IR" sz="2400" b="1" dirty="0" err="1" smtClean="0">
                  <a:cs typeface="B Nazanin" panose="00000400000000000000" pitchFamily="2" charset="-78"/>
                </a:rPr>
                <a:t>سورمه‌ای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1886" y="4383314"/>
              <a:ext cx="2365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400" b="1" dirty="0" smtClean="0">
                  <a:cs typeface="B Nazanin" panose="00000400000000000000" pitchFamily="2" charset="-78"/>
                </a:rPr>
                <a:t>رنگ بنفش</a:t>
              </a:r>
              <a:endParaRPr 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620575" y="2586994"/>
              <a:ext cx="2365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err="1" smtClean="0">
                  <a:cs typeface="B Nazanin" panose="00000400000000000000" pitchFamily="2" charset="-78"/>
                </a:rPr>
                <a:t>متـوسط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55135" y="1028126"/>
              <a:ext cx="8375213" cy="3595149"/>
              <a:chOff x="355135" y="1028126"/>
              <a:chExt cx="8375213" cy="3595149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5205" y="1278118"/>
                <a:ext cx="3492493" cy="28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4170" y="1278118"/>
                <a:ext cx="3505452" cy="285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 rot="16200000">
                <a:off x="488745" y="3689773"/>
                <a:ext cx="792000" cy="101600"/>
              </a:xfrm>
              <a:prstGeom prst="rect">
                <a:avLst/>
              </a:prstGeom>
              <a:solidFill>
                <a:srgbClr val="E5E9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6200000">
                <a:off x="488121" y="2670005"/>
                <a:ext cx="792000" cy="101600"/>
              </a:xfrm>
              <a:prstGeom prst="rect">
                <a:avLst/>
              </a:prstGeom>
              <a:solidFill>
                <a:srgbClr val="8395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6200000">
                <a:off x="488120" y="1712114"/>
                <a:ext cx="792000" cy="1016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768009" y="2228003"/>
                <a:ext cx="7940565" cy="0"/>
              </a:xfrm>
              <a:prstGeom prst="line">
                <a:avLst/>
              </a:prstGeom>
              <a:ln w="38100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89783" y="3207701"/>
                <a:ext cx="7940565" cy="0"/>
              </a:xfrm>
              <a:prstGeom prst="line">
                <a:avLst/>
              </a:prstGeom>
              <a:ln w="38100"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 rot="16200000">
                <a:off x="-189284" y="1618404"/>
                <a:ext cx="15498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b="1" dirty="0" smtClean="0">
                    <a:cs typeface="B Nazanin" panose="00000400000000000000" pitchFamily="2" charset="-78"/>
                  </a:rPr>
                  <a:t>تیــــره </a:t>
                </a:r>
                <a:endParaRPr lang="en-US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-310862" y="3587947"/>
                <a:ext cx="17013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b="1" dirty="0" smtClean="0">
                    <a:cs typeface="B Nazanin" panose="00000400000000000000" pitchFamily="2" charset="-78"/>
                  </a:rPr>
                  <a:t>روشــن</a:t>
                </a:r>
                <a:endParaRPr lang="en-US" b="1" dirty="0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76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08389" y="-220026"/>
            <a:ext cx="185659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1- اطلاعات </a:t>
            </a:r>
            <a:r>
              <a:rPr lang="fa-IR" sz="2400" b="1" dirty="0" smtClean="0">
                <a:cs typeface="B Nazanin" panose="00000400000000000000" pitchFamily="2" charset="-78"/>
              </a:rPr>
              <a:t>کلی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34817"/>
              </p:ext>
            </p:extLst>
          </p:nvPr>
        </p:nvGraphicFramePr>
        <p:xfrm>
          <a:off x="4719704" y="780355"/>
          <a:ext cx="4076700" cy="5616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1-1  ارائه جدول مشخصات ساختمان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شماره پرونده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نام مالک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منطقه و ناحیه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آدرس ملک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مساحت ملک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پهنه طرح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تفصیلی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سطح اشغال 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تراکم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جدول بنای مجاز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معابر اصلاح شده (مجاور ملک)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ارائه جانمائی ملک (1/2000)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ارائه پلان موقعیت پیشنهادی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96017"/>
              </p:ext>
            </p:extLst>
          </p:nvPr>
        </p:nvGraphicFramePr>
        <p:xfrm>
          <a:off x="324757" y="793055"/>
          <a:ext cx="4076700" cy="2160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6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2-1 تعریف ساختمان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تعداد نمای قابل مشاهده از فضای شهری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جهت‌گیری</a:t>
                      </a: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پلاک 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موقعیت بنا در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بافت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3630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67538"/>
              </p:ext>
            </p:extLst>
          </p:nvPr>
        </p:nvGraphicFramePr>
        <p:xfrm>
          <a:off x="1538514" y="1242891"/>
          <a:ext cx="6314461" cy="4752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99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1-1  ارائه جدول مشخصات ساختمان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120101258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شماره پرونده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سید محمد حسینی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نام مالک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منطقه</a:t>
                      </a:r>
                      <a:r>
                        <a:rPr lang="fa-IR" sz="1600" b="1" baseline="0" dirty="0">
                          <a:cs typeface="B Nazanin" panose="00000400000000000000" pitchFamily="2" charset="-78"/>
                        </a:rPr>
                        <a:t> 12 – ناحیه 2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منطقه و ناحیه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 17 شهریور خیابان فیاض</a:t>
                      </a:r>
                      <a:r>
                        <a:rPr lang="fa-IR" sz="1600" b="1" baseline="0" dirty="0">
                          <a:cs typeface="B Nazanin" panose="00000400000000000000" pitchFamily="2" charset="-78"/>
                        </a:rPr>
                        <a:t> بخش – پلاک 3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آدرس ملک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340 مترمربع</a:t>
                      </a:r>
                      <a:r>
                        <a:rPr lang="fa-IR" sz="1600" b="1" baseline="0" dirty="0">
                          <a:cs typeface="B Nazanin" panose="00000400000000000000" pitchFamily="2" charset="-78"/>
                        </a:rPr>
                        <a:t> 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مساحت ملک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cs typeface="B Nazanin" panose="00000400000000000000" pitchFamily="2" charset="-78"/>
                        </a:rPr>
                        <a:t>R</a:t>
                      </a:r>
                      <a:r>
                        <a:rPr lang="fa-IR" sz="1600" b="1" dirty="0">
                          <a:cs typeface="B Nazanin" panose="00000400000000000000" pitchFamily="2" charset="-78"/>
                        </a:rPr>
                        <a:t>122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پهنه طرح </a:t>
                      </a:r>
                      <a:r>
                        <a:rPr lang="fa-IR" sz="1600" b="1" dirty="0" err="1">
                          <a:cs typeface="B Nazanin" panose="00000400000000000000" pitchFamily="2" charset="-78"/>
                        </a:rPr>
                        <a:t>تفصیلی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60%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سطح اشغال 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300%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تراکم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(مطابق مندرجات پروانه)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 جدول بنای مجاز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از شمال 12 متری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معابر اصلاح شده (مجاور ملک)</a:t>
                      </a:r>
                      <a:endParaRPr lang="fa-IR" sz="1600" b="1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781325" y="-220026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1- اطلاعات نما</a:t>
            </a:r>
          </a:p>
        </p:txBody>
      </p:sp>
    </p:spTree>
    <p:extLst>
      <p:ext uri="{BB962C8B-B14F-4D97-AF65-F5344CB8AC3E}">
        <p14:creationId xmlns:p14="http://schemas.microsoft.com/office/powerpoint/2010/main" val="296412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64" y="636964"/>
            <a:ext cx="3037602" cy="2239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94867" y="3133662"/>
            <a:ext cx="2135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 defTabSz="457200">
              <a:buFont typeface="Wingdings" panose="05000000000000000000" pitchFamily="2" charset="2"/>
              <a:buChar char="q"/>
              <a:defRPr/>
            </a:pPr>
            <a:r>
              <a:rPr lang="fa-IR" sz="1400" b="1" dirty="0" smtClean="0">
                <a:cs typeface="B Nazanin" panose="00000400000000000000" pitchFamily="2" charset="-78"/>
              </a:rPr>
              <a:t>ارایه </a:t>
            </a:r>
            <a:r>
              <a:rPr lang="fa-IR" sz="1400" b="1" dirty="0">
                <a:cs typeface="B Nazanin" panose="00000400000000000000" pitchFamily="2" charset="-78"/>
              </a:rPr>
              <a:t>جانمائی ملک (1/2000)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0688" y="1277650"/>
            <a:ext cx="22236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 defTabSz="457200"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ارائه پلان موقعیت پیشنهادی</a:t>
            </a:r>
          </a:p>
        </p:txBody>
      </p:sp>
      <p:pic>
        <p:nvPicPr>
          <p:cNvPr id="6" name="Picture 5" descr="\\ARMANSHAHR-SRV\Atelier6_BACKUP_NEW\NAMA\کمیته-نما-منطقه 2\komite_nama_reg2\19091-ک\مدارک\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8958" y="648260"/>
            <a:ext cx="2561454" cy="2501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77574"/>
              </p:ext>
            </p:extLst>
          </p:nvPr>
        </p:nvGraphicFramePr>
        <p:xfrm>
          <a:off x="1640115" y="4494197"/>
          <a:ext cx="5921828" cy="1728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9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2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تعداد نمای قابل مشاهده از فضای شهری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شمالی - جنوبی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جهت‌گیری</a:t>
                      </a: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پلاک 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میان افزا دوبر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موقعیت بنا در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Nazanin" panose="00000400000000000000" pitchFamily="2" charset="-78"/>
                        </a:rPr>
                        <a:t>نوساز</a:t>
                      </a:r>
                      <a:endParaRPr lang="en-US" sz="1600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نوع بافت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659320" y="3715657"/>
            <a:ext cx="2021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2-1 تعریف ساختمان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739979">
            <a:off x="2614786" y="1038052"/>
            <a:ext cx="173127" cy="685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12387"/>
              </p:ext>
            </p:extLst>
          </p:nvPr>
        </p:nvGraphicFramePr>
        <p:xfrm>
          <a:off x="282363" y="646261"/>
          <a:ext cx="8495366" cy="6092460"/>
        </p:xfrm>
        <a:graphic>
          <a:graphicData uri="http://schemas.openxmlformats.org/drawingml/2006/table">
            <a:tbl>
              <a:tblPr rtl="1" firstRow="1" firstCol="1" bandRow="1">
                <a:tableStyleId>{10A1B5D5-9B99-4C35-A422-299274C87663}</a:tableStyleId>
              </a:tblPr>
              <a:tblGrid>
                <a:gridCol w="3230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4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ستون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راهنما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 rowSpan="2"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جهت‌گیری پلاک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 شمالی-جنوبی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شرقی-غربی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 gridSpan="2" v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raffic" panose="00000400000000000000" pitchFamily="2" charset="-78"/>
                      </a:endParaRPr>
                    </a:p>
                  </a:txBody>
                  <a:tcPr marL="16043" marR="16043" marT="0" marB="0" anchor="ctr">
                    <a:lnL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شمال‏غربی-جنوب‎‏شرقی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شمال‎شرقی-جنوب‎غربی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موقعیت بنا در بدنه</a:t>
                      </a:r>
                      <a:r>
                        <a:rPr lang="fa-IR" sz="16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شهری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raffic" panose="00000400000000000000" pitchFamily="2" charset="-78"/>
                      </a:endParaRPr>
                    </a:p>
                  </a:txBody>
                  <a:tcPr marL="16043" marR="16043" marT="0" marB="0" anchor="ctr">
                    <a:lnL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میان‏افزا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ملک مورد درخواست در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بافت شهری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دارای صرفاً دسترسی به یک گذر یا دو گذر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و در میانه بدنه شهری است.</a:t>
                      </a:r>
                      <a:endParaRPr lang="fa-IR" sz="14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raffic" panose="00000400000000000000" pitchFamily="2" charset="-78"/>
                      </a:endParaRPr>
                    </a:p>
                  </a:txBody>
                  <a:tcPr marL="16043" marR="16043" marT="0" marB="0" anchor="ctr">
                    <a:lnL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raffic" panose="00000400000000000000" pitchFamily="2" charset="-78"/>
                      </a:endParaRPr>
                    </a:p>
                  </a:txBody>
                  <a:tcPr marL="16043" marR="16043" marT="0" marB="0" anchor="ctr">
                    <a:lnL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تک‎بنا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ملک مورد درخواست در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بافت شهری </a:t>
                      </a:r>
                    </a:p>
                    <a:p>
                      <a:pPr marL="0" marR="0" indent="0" algn="just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دارای دسترسی به گذر از تمام جهات است</a:t>
                      </a:r>
                      <a:endParaRPr lang="fa-IR" sz="14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نبش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یا کنج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ملک مورد درخواست در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بافت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شهری  در محل تقاطع دو گذر قرار دارد</a:t>
                      </a:r>
                      <a:endParaRPr lang="fa-IR" sz="1400" b="1" baseline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پیچ (یک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یا دوبر)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aseline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aseline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aseline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rgbClr val="26262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Traffic" panose="00000400000000000000" pitchFamily="2" charset="-78"/>
                      </a:endParaRPr>
                    </a:p>
                  </a:txBody>
                  <a:tcPr marL="16043" marR="16043" marT="0" marB="0" anchor="ctr">
                    <a:lnL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</a:t>
                      </a: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آکس</a:t>
                      </a: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(یک یا دوبر)</a:t>
                      </a: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lvl="0" indent="0" algn="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ملک مورد درخواست در</a:t>
                      </a:r>
                      <a:r>
                        <a:rPr lang="fa-IR" sz="1400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بافت شهری  در محور دید از گذر مقابل است.</a:t>
                      </a:r>
                      <a:endParaRPr lang="fa-IR" sz="14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a-IR" sz="14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تعداد نمای قابل مشاهده از فضای شهری (غیر از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تک‎بناها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baseline="0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3169" marR="13169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  به ازای هر ضلع </a:t>
                      </a:r>
                      <a:r>
                        <a:rPr lang="fa-IR" sz="1400" b="1" dirty="0" err="1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ازملک</a:t>
                      </a: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به گذر</a:t>
                      </a:r>
                      <a:r>
                        <a:rPr lang="fa-IR" sz="1400" b="1" baseline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 دارای نما می باشد.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517" marR="12517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400" b="1" dirty="0">
                        <a:solidFill>
                          <a:schemeClr val="tx1"/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3169" marR="13169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 gridSpan="6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نوع بافت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851" marR="12851" marT="0" marB="0"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بافت نوساز : </a:t>
                      </a:r>
                      <a:r>
                        <a:rPr lang="fa-IR" sz="1400" b="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بافتی که طی دهه‌های اخیر به تهران اضافه شده است. مانند بافت مناطق 2 و 5 در شمال غرب و منطقه 8 و4 در شمال شرق و منطقه 18 در جنوب غربی و منطقه 14 و 15 در جنوب شرقی.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851" marR="12851" marT="0" marB="0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043" marR="16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043" marR="16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marL="0" algn="just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بافت میانی : 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این بافت حد فاصل توسعه جدید شهر تهران و هسته قدیمی و تاریخی شهر (به ویژه در نیم قرن اخیر) محسوب می شود. محلات شمالی نظیر یوسف آباد،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امیرآباد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گیشا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ستارخان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شمال و غرب و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نارمک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امام حسین در شرق،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نمونه‌هایی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از این گونه بافت هستند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2851" marR="12851" marT="0" marB="0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043" marR="16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6043" marR="1604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marL="0" marR="0" lvl="0" indent="0" algn="just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بافت تاریخی : 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در محدوده تهران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ناصري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تعريف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تعیین شده است و محدوده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تاريخي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تهران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طهماسبي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را نيز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دربرمی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گیرد. محدوده تهران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قديم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بيشترين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بناهاي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ارزشمند شهر را در خود جای داده و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هويت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تاريخي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شهر به شمار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مي‌آيد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. مناطق 11 و 12 نمونه بارز این بافت هستند.</a:t>
                      </a:r>
                      <a:endParaRPr lang="en-US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12851" marR="12851" marT="0" marB="0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00">
                <a:tc gridSpan="6">
                  <a:txBody>
                    <a:bodyPr/>
                    <a:lstStyle/>
                    <a:p>
                      <a:pPr marL="0" marR="0" lvl="0" indent="0" algn="just" defTabSz="4572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بافت روستایی : 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روستاهایی که بعدا به تهران اضافه شده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اند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بافت روستایی دارند. برخی از محلات منطقه یک مانند دربند،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دزاشیب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4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زرگنده</a:t>
                      </a:r>
                      <a:r>
                        <a:rPr lang="fa-IR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و.</a:t>
                      </a: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cs typeface="B Nazanin" panose="00000400000000000000" pitchFamily="2" charset="-78"/>
                        </a:rPr>
                        <a:t>..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12851" marR="12851" marT="0" marB="0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09937" y="1962417"/>
            <a:ext cx="6556057" cy="1992918"/>
            <a:chOff x="527213" y="1832624"/>
            <a:chExt cx="6959345" cy="248529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8" t="22139" r="32188" b="7623"/>
            <a:stretch>
              <a:fillRect/>
            </a:stretch>
          </p:blipFill>
          <p:spPr bwMode="auto">
            <a:xfrm>
              <a:off x="3323986" y="3092986"/>
              <a:ext cx="1587134" cy="1224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6" t="18710" r="34352" b="12901"/>
            <a:stretch>
              <a:fillRect/>
            </a:stretch>
          </p:blipFill>
          <p:spPr bwMode="auto">
            <a:xfrm>
              <a:off x="6095538" y="3035157"/>
              <a:ext cx="1391020" cy="1213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5" t="23413" r="39990" b="20634"/>
            <a:stretch>
              <a:fillRect/>
            </a:stretch>
          </p:blipFill>
          <p:spPr bwMode="auto">
            <a:xfrm>
              <a:off x="527213" y="3013950"/>
              <a:ext cx="1301656" cy="1149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6" t="27458" r="37950" b="9958"/>
            <a:stretch/>
          </p:blipFill>
          <p:spPr bwMode="auto">
            <a:xfrm>
              <a:off x="4802093" y="1840570"/>
              <a:ext cx="1329328" cy="115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78" t="21971" r="33739" b="9221"/>
            <a:stretch/>
          </p:blipFill>
          <p:spPr bwMode="auto">
            <a:xfrm>
              <a:off x="694288" y="1832624"/>
              <a:ext cx="1387132" cy="117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600038" y="3477886"/>
              <a:ext cx="92370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2481943" y="130630"/>
            <a:ext cx="360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2-1  راهنمای چگونگی تعریف ساختمان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035" y="-262757"/>
            <a:ext cx="24978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 اسناد وضع موجود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40330"/>
              </p:ext>
            </p:extLst>
          </p:nvPr>
        </p:nvGraphicFramePr>
        <p:xfrm>
          <a:off x="4543866" y="714814"/>
          <a:ext cx="4209590" cy="59400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39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1-2 نمای موجود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نمای اصلی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نمای جانبی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صورت وجود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نمای کنج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2-2 نمای</a:t>
                      </a:r>
                      <a:r>
                        <a:rPr lang="fa-IR" sz="1600" b="1" baseline="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مجاورین/ مجاورین ویژه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ساختمان مجاور راستی 1  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ساختمان مجاور راستی2 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ساختمان مجاور چپی 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ساختمان مجاور چپی 2 </a:t>
                      </a:r>
                      <a:r>
                        <a:rPr lang="fa-IR" sz="1600" b="1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  </a:t>
                      </a:r>
                      <a:endParaRPr lang="fa-IR" sz="1600" dirty="0"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نمای روبرو 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نمای روبرو2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cs typeface="B Nazanin" panose="00000400000000000000" pitchFamily="2" charset="-78"/>
                        </a:rPr>
                        <a:t>تصویر نمای اصلی نمای روبرو 3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صورت وجود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تصویر از بناهای واجد ارزش در محدوده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تصویر </a:t>
                      </a:r>
                      <a:r>
                        <a:rPr lang="fa-IR" sz="1600" dirty="0" err="1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پرسپکتیوی</a:t>
                      </a: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 از نما به همراه مجاورین 1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تصویر </a:t>
                      </a:r>
                      <a:r>
                        <a:rPr lang="fa-IR" sz="1600" dirty="0" err="1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پرسپکتیوی</a:t>
                      </a: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 از نما به همراه مجاورین 2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649383"/>
              </p:ext>
            </p:extLst>
          </p:nvPr>
        </p:nvGraphicFramePr>
        <p:xfrm>
          <a:off x="168812" y="714814"/>
          <a:ext cx="4209589" cy="2834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041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3-2  پانوراما</a:t>
                      </a: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err="1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پانورامای</a:t>
                      </a:r>
                      <a:r>
                        <a:rPr lang="fa-IR" sz="16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موقعیت ساختمان در بدنه شهری به همراه مجاورین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الزامی 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err="1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پانورامای</a:t>
                      </a:r>
                      <a:r>
                        <a:rPr lang="fa-IR" sz="1600" dirty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بدنه شهری روبروی ساختمان به همراه مجاورین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اختیاری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تحلیل تاکیدات غالب در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اختیاری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تحلیل پر و خالی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اختیاری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تحلیل سطوح شفاف و کدر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اختیاری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rgbClr val="262626"/>
                          </a:solidFill>
                          <a:cs typeface="B Nazanin" panose="00000400000000000000" pitchFamily="2" charset="-78"/>
                        </a:rPr>
                        <a:t>تحلیل مصالح بدنه شهری</a:t>
                      </a: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45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6-Tehran-NAMA\1-گزارشها\6-اضافه شرح خدمات\3-فرمت ارائه اسناد روی سامانه شهرسازی\ME\krokio ha\1-1.jpg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r="1"/>
          <a:stretch/>
        </p:blipFill>
        <p:spPr bwMode="auto">
          <a:xfrm>
            <a:off x="223744" y="881529"/>
            <a:ext cx="3123080" cy="26588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741" y="3423856"/>
            <a:ext cx="2359940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تصویر نما های اصلی ساختمان</a:t>
            </a:r>
          </a:p>
        </p:txBody>
      </p:sp>
      <p:pic>
        <p:nvPicPr>
          <p:cNvPr id="12" name="Picture 11" descr="E:\6-Tehran-NAMA\1-گزارشها\6-اضافه شرح خدمات\3-فرمت ارائه اسناد روی سامانه شهرسازی\ME\krokio ha\1-2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/>
          <a:stretch/>
        </p:blipFill>
        <p:spPr bwMode="auto">
          <a:xfrm>
            <a:off x="5776834" y="989596"/>
            <a:ext cx="2770265" cy="2454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90965" y="3704751"/>
            <a:ext cx="2403222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تصویر نما های جانبی ساختمان</a:t>
            </a:r>
          </a:p>
        </p:txBody>
      </p:sp>
      <p:pic>
        <p:nvPicPr>
          <p:cNvPr id="14" name="Picture 13" descr="E:\6-Tehran-NAMA\1-گزارشها\6-اضافه شرح خدمات\3-فرمت ارائه اسناد روی سامانه شهرسازی\ME\krokio ha\3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4556" r="3302" b="20501"/>
          <a:stretch/>
        </p:blipFill>
        <p:spPr bwMode="auto">
          <a:xfrm>
            <a:off x="3146619" y="3589173"/>
            <a:ext cx="2039464" cy="23021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8200" y="6111773"/>
            <a:ext cx="1335622" cy="388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400" b="1" dirty="0">
                <a:cs typeface="B Nazanin" panose="00000400000000000000" pitchFamily="2" charset="-78"/>
              </a:rPr>
              <a:t>تصویر از کنج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7321" y="551934"/>
            <a:ext cx="195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sz="2400" b="1" dirty="0">
                <a:cs typeface="B Nazanin" panose="00000400000000000000" pitchFamily="2" charset="-78"/>
              </a:rPr>
              <a:t> 1-2 نمای موجود</a:t>
            </a:r>
          </a:p>
        </p:txBody>
      </p:sp>
    </p:spTree>
    <p:extLst>
      <p:ext uri="{BB962C8B-B14F-4D97-AF65-F5344CB8AC3E}">
        <p14:creationId xmlns:p14="http://schemas.microsoft.com/office/powerpoint/2010/main" val="2147793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E:\6-Tehran-NAMA\1-گزارشها\6-اضافه شرح خدمات\3-فرمت ارائه اسناد روی سامانه شهرسازی\ME\krokio ha\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14882" b="40993"/>
          <a:stretch/>
        </p:blipFill>
        <p:spPr bwMode="auto">
          <a:xfrm>
            <a:off x="3915336" y="679076"/>
            <a:ext cx="2607485" cy="259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18722" y="620664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rtl="0">
              <a:defRPr/>
            </a:pPr>
            <a:r>
              <a:rPr lang="fa-IR" b="1" dirty="0">
                <a:cs typeface="B Nazanin" panose="00000400000000000000" pitchFamily="2" charset="-78"/>
              </a:rPr>
              <a:t>2-2 نمای مجاورین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10636" y="1163501"/>
            <a:ext cx="262764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راستی 1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راستی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2081" y="1715108"/>
            <a:ext cx="249940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چپی 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نمای اصلی ساختمان مجاور چپی 2</a:t>
            </a:r>
          </a:p>
        </p:txBody>
      </p:sp>
      <p:pic>
        <p:nvPicPr>
          <p:cNvPr id="20" name="Picture 19" descr="E:\6-Tehran-NAMA\1-گزارشها\6-اضافه شرح خدمات\3-فرمت ارائه اسناد روی سامانه شهرسازی\ME\krokio ha\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7027"/>
          <a:stretch/>
        </p:blipFill>
        <p:spPr bwMode="auto">
          <a:xfrm>
            <a:off x="229349" y="1271121"/>
            <a:ext cx="2480980" cy="22196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886386" y="650566"/>
            <a:ext cx="3028950" cy="97503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Nazanin" panose="00000400000000000000" pitchFamily="2" charset="-78"/>
              </a:rPr>
              <a:t>تصویر نمای اصلی نمای روبرو 1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fa-IR" sz="1100" b="1" dirty="0">
              <a:solidFill>
                <a:srgbClr val="262626"/>
              </a:solidFill>
              <a:cs typeface="B Nazanin" panose="00000400000000000000" pitchFamily="2" charset="-78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Nazanin" panose="00000400000000000000" pitchFamily="2" charset="-78"/>
              </a:rPr>
              <a:t>تصویر نمای اصلی نمای روبرو 2  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fa-IR" sz="1100" b="1" dirty="0">
              <a:solidFill>
                <a:srgbClr val="262626"/>
              </a:solidFill>
              <a:cs typeface="B Nazanin" panose="00000400000000000000" pitchFamily="2" charset="-78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rgbClr val="262626"/>
                </a:solidFill>
                <a:cs typeface="B Nazanin" panose="00000400000000000000" pitchFamily="2" charset="-78"/>
              </a:rPr>
              <a:t>تصویر نمای اصلی نمای روبرو 3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endParaRPr lang="fa-IR" sz="1100" b="1" dirty="0">
              <a:solidFill>
                <a:srgbClr val="262626"/>
              </a:solidFill>
              <a:cs typeface="B Nazanin" panose="00000400000000000000" pitchFamily="2" charset="-78"/>
            </a:endParaRPr>
          </a:p>
        </p:txBody>
      </p:sp>
      <p:pic>
        <p:nvPicPr>
          <p:cNvPr id="16" name="Picture 15" descr="E:\6-Tehran-NAMA\1-گزارشها\6-اضافه شرح خدمات\3-فرمت ارائه اسناد روی سامانه شهرسازی\ME\krokio ha\8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r="5310" b="5555"/>
          <a:stretch/>
        </p:blipFill>
        <p:spPr bwMode="auto">
          <a:xfrm>
            <a:off x="5745863" y="3697542"/>
            <a:ext cx="2914042" cy="295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522821" y="3447929"/>
            <a:ext cx="239681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از بناهای واجد ارزش در محدوده</a:t>
            </a:r>
          </a:p>
        </p:txBody>
      </p:sp>
      <p:pic>
        <p:nvPicPr>
          <p:cNvPr id="24" name="Picture 23" descr="E:\6-Tehran-NAMA\1-گزارشها\6-اضافه شرح خدمات\3-فرمت ارائه اسناد روی سامانه شهرسازی\ME\krokio ha\1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36" b="24754"/>
          <a:stretch/>
        </p:blipFill>
        <p:spPr bwMode="auto">
          <a:xfrm>
            <a:off x="0" y="4139000"/>
            <a:ext cx="2769824" cy="271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E:\6-Tehran-NAMA\1-گزارشها\6-اضافه شرح خدمات\3-فرمت ارائه اسناد روی سامانه شهرسازی\ME\krokio ha\11.jpg"/>
          <p:cNvPicPr/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3734" r="11049" b="29273"/>
          <a:stretch/>
        </p:blipFill>
        <p:spPr bwMode="auto">
          <a:xfrm>
            <a:off x="2662968" y="3981261"/>
            <a:ext cx="2642966" cy="269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96177" y="3485168"/>
            <a:ext cx="334418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1100" b="1" dirty="0">
                <a:solidFill>
                  <a:schemeClr val="tx1"/>
                </a:solidFill>
                <a:cs typeface="B Nazanin" panose="00000400000000000000" pitchFamily="2" charset="-78"/>
              </a:rPr>
              <a:t>تصویر پرسپکتیوی از نما به همراه مجاورین 1 ( از دو  زاویه )</a:t>
            </a:r>
          </a:p>
        </p:txBody>
      </p:sp>
    </p:spTree>
    <p:extLst>
      <p:ext uri="{BB962C8B-B14F-4D97-AF65-F5344CB8AC3E}">
        <p14:creationId xmlns:p14="http://schemas.microsoft.com/office/powerpoint/2010/main" val="116054310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2216</TotalTime>
  <Words>1491</Words>
  <Application>Microsoft Office PowerPoint</Application>
  <PresentationFormat>On-screen Show (4:3)</PresentationFormat>
  <Paragraphs>316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 Nazanin</vt:lpstr>
      <vt:lpstr>B Traffic</vt:lpstr>
      <vt:lpstr>B Zar</vt:lpstr>
      <vt:lpstr>Calibri</vt:lpstr>
      <vt:lpstr>Gill Sans MT</vt:lpstr>
      <vt:lpstr>Majalla UI</vt:lpstr>
      <vt:lpstr>Wingdings</vt:lpstr>
      <vt:lpstr>Wingdings 2</vt:lpstr>
      <vt:lpstr>Dividend</vt:lpstr>
      <vt:lpstr>اداره کل معماری و ساختمان شهریورماه 1398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Atelier-6</dc:creator>
  <cp:lastModifiedBy>Windows User</cp:lastModifiedBy>
  <cp:revision>226</cp:revision>
  <dcterms:created xsi:type="dcterms:W3CDTF">2019-01-26T06:33:44Z</dcterms:created>
  <dcterms:modified xsi:type="dcterms:W3CDTF">2019-10-05T10:36:09Z</dcterms:modified>
</cp:coreProperties>
</file>