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08" r:id="rId1"/>
  </p:sldMasterIdLst>
  <p:notesMasterIdLst>
    <p:notesMasterId r:id="rId57"/>
  </p:notesMasterIdLst>
  <p:sldIdLst>
    <p:sldId id="282" r:id="rId2"/>
    <p:sldId id="279" r:id="rId3"/>
    <p:sldId id="280" r:id="rId4"/>
    <p:sldId id="303" r:id="rId5"/>
    <p:sldId id="263" r:id="rId6"/>
    <p:sldId id="329" r:id="rId7"/>
    <p:sldId id="304" r:id="rId8"/>
    <p:sldId id="292" r:id="rId9"/>
    <p:sldId id="305" r:id="rId10"/>
    <p:sldId id="306" r:id="rId11"/>
    <p:sldId id="307" r:id="rId12"/>
    <p:sldId id="308" r:id="rId13"/>
    <p:sldId id="309" r:id="rId14"/>
    <p:sldId id="310" r:id="rId15"/>
    <p:sldId id="312" r:id="rId16"/>
    <p:sldId id="313" r:id="rId17"/>
    <p:sldId id="330" r:id="rId18"/>
    <p:sldId id="331" r:id="rId19"/>
    <p:sldId id="332" r:id="rId20"/>
    <p:sldId id="333" r:id="rId21"/>
    <p:sldId id="334" r:id="rId22"/>
    <p:sldId id="335" r:id="rId23"/>
    <p:sldId id="336" r:id="rId24"/>
    <p:sldId id="337" r:id="rId25"/>
    <p:sldId id="338" r:id="rId26"/>
    <p:sldId id="342" r:id="rId27"/>
    <p:sldId id="344" r:id="rId28"/>
    <p:sldId id="267" r:id="rId29"/>
    <p:sldId id="269" r:id="rId30"/>
    <p:sldId id="341" r:id="rId31"/>
    <p:sldId id="339" r:id="rId32"/>
    <p:sldId id="340" r:id="rId33"/>
    <p:sldId id="301" r:id="rId34"/>
    <p:sldId id="299" r:id="rId35"/>
    <p:sldId id="300" r:id="rId36"/>
    <p:sldId id="271" r:id="rId37"/>
    <p:sldId id="293" r:id="rId38"/>
    <p:sldId id="315" r:id="rId39"/>
    <p:sldId id="294" r:id="rId40"/>
    <p:sldId id="316" r:id="rId41"/>
    <p:sldId id="272" r:id="rId42"/>
    <p:sldId id="343" r:id="rId43"/>
    <p:sldId id="317" r:id="rId44"/>
    <p:sldId id="322" r:id="rId45"/>
    <p:sldId id="323" r:id="rId46"/>
    <p:sldId id="318" r:id="rId47"/>
    <p:sldId id="319" r:id="rId48"/>
    <p:sldId id="320" r:id="rId49"/>
    <p:sldId id="321" r:id="rId50"/>
    <p:sldId id="324" r:id="rId51"/>
    <p:sldId id="325" r:id="rId52"/>
    <p:sldId id="326" r:id="rId53"/>
    <p:sldId id="327" r:id="rId54"/>
    <p:sldId id="328" r:id="rId55"/>
    <p:sldId id="283" r:id="rId5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1FD1AA1-D33B-43F5-B4CB-DCFABD233C35}">
          <p14:sldIdLst>
            <p14:sldId id="282"/>
            <p14:sldId id="279"/>
            <p14:sldId id="280"/>
            <p14:sldId id="303"/>
            <p14:sldId id="263"/>
            <p14:sldId id="329"/>
            <p14:sldId id="304"/>
            <p14:sldId id="292"/>
            <p14:sldId id="305"/>
            <p14:sldId id="306"/>
            <p14:sldId id="307"/>
            <p14:sldId id="308"/>
            <p14:sldId id="309"/>
            <p14:sldId id="310"/>
            <p14:sldId id="312"/>
            <p14:sldId id="313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42"/>
            <p14:sldId id="344"/>
            <p14:sldId id="267"/>
            <p14:sldId id="269"/>
            <p14:sldId id="341"/>
            <p14:sldId id="339"/>
            <p14:sldId id="340"/>
            <p14:sldId id="301"/>
            <p14:sldId id="299"/>
            <p14:sldId id="300"/>
            <p14:sldId id="271"/>
            <p14:sldId id="293"/>
            <p14:sldId id="315"/>
            <p14:sldId id="294"/>
            <p14:sldId id="316"/>
            <p14:sldId id="272"/>
            <p14:sldId id="343"/>
            <p14:sldId id="317"/>
            <p14:sldId id="322"/>
            <p14:sldId id="323"/>
            <p14:sldId id="318"/>
            <p14:sldId id="319"/>
            <p14:sldId id="320"/>
            <p14:sldId id="321"/>
            <p14:sldId id="324"/>
            <p14:sldId id="325"/>
            <p14:sldId id="326"/>
            <p14:sldId id="327"/>
            <p14:sldId id="328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5E9EB"/>
    <a:srgbClr val="83959D"/>
    <a:srgbClr val="008000"/>
    <a:srgbClr val="CCECFF"/>
    <a:srgbClr val="A5A5A5"/>
    <a:srgbClr val="0099CC"/>
    <a:srgbClr val="99CCFF"/>
    <a:srgbClr val="CAE8F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985" autoAdjust="0"/>
    <p:restoredTop sz="94660"/>
  </p:normalViewPr>
  <p:slideViewPr>
    <p:cSldViewPr snapToGrid="0">
      <p:cViewPr>
        <p:scale>
          <a:sx n="50" d="100"/>
          <a:sy n="50" d="100"/>
        </p:scale>
        <p:origin x="1776" y="420"/>
      </p:cViewPr>
      <p:guideLst>
        <p:guide orient="horz" pos="2183"/>
        <p:guide pos="2880"/>
      </p:guideLst>
    </p:cSldViewPr>
  </p:slid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100" d="100"/>
        <a:sy n="100" d="100"/>
      </p:scale>
      <p:origin x="0" y="-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C14E2-3131-4C89-BCBA-66B4471AEB40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216E1-75F5-44C4-8557-A69FC8B70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02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216E1-75F5-44C4-8557-A69FC8B70D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55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6B675-1D07-4922-85F6-28589AFD8B5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96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6B675-1D07-4922-85F6-28589AFD8B5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8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98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10428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4556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6511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lang="en-US" sz="6000" b="1" kern="1200" cap="all" baseline="0" dirty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98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0952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076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9543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9896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4920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0522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79753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525" y="5267339"/>
            <a:ext cx="3536625" cy="689514"/>
          </a:xfrm>
        </p:spPr>
        <p:txBody>
          <a:bodyPr>
            <a:normAutofit/>
          </a:bodyPr>
          <a:lstStyle/>
          <a:p>
            <a:pPr algn="ctr"/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اداره کل معماری و ساختمان</a:t>
            </a:r>
            <a:b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مهرماه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1398</a:t>
            </a:r>
            <a:endParaRPr lang="en-US" sz="14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35768" y="1836738"/>
            <a:ext cx="8215313" cy="2292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0" kern="1200" cap="all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>
              <a:lnSpc>
                <a:spcPct val="260000"/>
              </a:lnSpc>
            </a:pP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مدارک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و مستندات جهت طرح در کمیته نمای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منطقه</a:t>
            </a:r>
          </a:p>
          <a:p>
            <a:pPr algn="ctr" rtl="1">
              <a:lnSpc>
                <a:spcPct val="260000"/>
              </a:lnSpc>
            </a:pP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موقعیت بنا در بدنه شهری : میان افزای دوبر، آکس دو بَر و پیچ دو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بَر</a:t>
            </a:r>
          </a:p>
          <a:p>
            <a:pPr algn="ctr" rtl="1">
              <a:lnSpc>
                <a:spcPct val="260000"/>
              </a:lnSpc>
            </a:pP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 </a:t>
            </a:r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(املاک </a:t>
            </a:r>
            <a:r>
              <a:rPr lang="fa-IR" sz="1600" b="1" dirty="0">
                <a:solidFill>
                  <a:schemeClr val="tx1"/>
                </a:solidFill>
                <a:cs typeface="B Nazanin" panose="00000400000000000000" pitchFamily="2" charset="-78"/>
              </a:rPr>
              <a:t>دارای درخواست قبل از 1398/05/01 </a:t>
            </a:r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  <a:endParaRPr lang="fa-IR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473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07974" y="6285322"/>
            <a:ext cx="4128053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ساختمان مجاور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چپ1  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57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4040" y="6271034"/>
            <a:ext cx="4055919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ساختمان مجاور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چپ2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149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86842" y="6235298"/>
            <a:ext cx="3163045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نمای روبرو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1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525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68407" y="6235298"/>
            <a:ext cx="3199915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نمای روبرو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2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224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58789" y="6235298"/>
            <a:ext cx="3219151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نمای روبرو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3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389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083177" y="6256746"/>
            <a:ext cx="4977646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پرسپکتیوی از نما به همراه مجاورین </a:t>
            </a:r>
            <a:r>
              <a:rPr lang="fa-IR" sz="2000" b="1" dirty="0" smtClean="0">
                <a:cs typeface="B Nazanin" panose="00000400000000000000" pitchFamily="2" charset="-78"/>
              </a:rPr>
              <a:t>راست 1 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148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89777" y="6256746"/>
            <a:ext cx="4764446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پرسپکتیوی از نما به همراه مجاورین </a:t>
            </a:r>
            <a:r>
              <a:rPr lang="fa-IR" sz="2000" b="1" dirty="0" smtClean="0">
                <a:cs typeface="B Nazanin" panose="00000400000000000000" pitchFamily="2" charset="-78"/>
              </a:rPr>
              <a:t>چپ 1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738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45506" y="6246850"/>
            <a:ext cx="651011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نمای اصلی ساختمان مجاور راست 1 بَر دوم ساختمان مورد نظر </a:t>
            </a: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256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55634" y="6218274"/>
            <a:ext cx="6546985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نمای اصلی ساختمان مجاور راست </a:t>
            </a:r>
            <a:r>
              <a:rPr lang="fa-IR" sz="2000" b="1" dirty="0" smtClean="0">
                <a:cs typeface="B Nazanin" panose="00000400000000000000" pitchFamily="2" charset="-78"/>
              </a:rPr>
              <a:t>2  </a:t>
            </a:r>
            <a:r>
              <a:rPr lang="fa-IR" sz="2000" b="1" dirty="0">
                <a:cs typeface="B Nazanin" panose="00000400000000000000" pitchFamily="2" charset="-78"/>
              </a:rPr>
              <a:t>بَر دوم ساختمان مورد نظر </a:t>
            </a: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322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10553" y="6261138"/>
            <a:ext cx="635141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نمای اصلی ساختمان مجاور چپ 1 بَر دوم ساختمان مورد نظر </a:t>
            </a: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49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277567"/>
              </p:ext>
            </p:extLst>
          </p:nvPr>
        </p:nvGraphicFramePr>
        <p:xfrm>
          <a:off x="1538514" y="1242891"/>
          <a:ext cx="6314461" cy="47520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5995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149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2000">
                <a:tc gridSpan="2"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cs typeface="B Nazanin" panose="00000400000000000000" pitchFamily="2" charset="-78"/>
                        </a:rPr>
                        <a:t> 1-1  ارائه جدول مشخصات ساختمان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شماره پرونده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نام مالک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منطقه و ناحیه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آدرس ملک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مساحت ملک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cs typeface="B Nazanin" panose="00000400000000000000" pitchFamily="2" charset="-78"/>
                        </a:rPr>
                        <a:t>پهنه طرح </a:t>
                      </a:r>
                      <a:r>
                        <a:rPr lang="fa-IR" sz="2000" dirty="0" err="1">
                          <a:cs typeface="B Nazanin" panose="00000400000000000000" pitchFamily="2" charset="-78"/>
                        </a:rPr>
                        <a:t>تفصیلی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cs typeface="B Nazanin" panose="00000400000000000000" pitchFamily="2" charset="-78"/>
                        </a:rPr>
                        <a:t>سطح اشغال 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cs typeface="B Nazanin" panose="00000400000000000000" pitchFamily="2" charset="-78"/>
                        </a:rPr>
                        <a:t>تراکم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 جدول بنای مجاز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معابر اصلاح شده (مجاور ملک)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7163" y="163515"/>
            <a:ext cx="8815387" cy="5365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16637" y="-100016"/>
            <a:ext cx="17107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a-IR" sz="2400" b="1" dirty="0">
                <a:cs typeface="B Nazanin" panose="00000400000000000000" pitchFamily="2" charset="-78"/>
              </a:rPr>
              <a:t>1- اطلاعات نما</a:t>
            </a:r>
          </a:p>
        </p:txBody>
      </p:sp>
    </p:spTree>
    <p:extLst>
      <p:ext uri="{BB962C8B-B14F-4D97-AF65-F5344CB8AC3E}">
        <p14:creationId xmlns:p14="http://schemas.microsoft.com/office/powerpoint/2010/main" val="296412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92119" y="6261138"/>
            <a:ext cx="6388287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نمای اصلی ساختمان مجاور چپ </a:t>
            </a:r>
            <a:r>
              <a:rPr lang="fa-IR" sz="2000" b="1" dirty="0" smtClean="0">
                <a:cs typeface="B Nazanin" panose="00000400000000000000" pitchFamily="2" charset="-78"/>
              </a:rPr>
              <a:t>2 </a:t>
            </a:r>
            <a:r>
              <a:rPr lang="fa-IR" sz="2000" b="1" dirty="0">
                <a:cs typeface="B Nazanin" panose="00000400000000000000" pitchFamily="2" charset="-78"/>
              </a:rPr>
              <a:t>بَر دوم ساختمان مورد نظر </a:t>
            </a: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38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368311" y="6203986"/>
            <a:ext cx="606448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نمای اصلی ساختمان روبروی 1 بَر دوم ساختمان مورد نظر </a:t>
            </a: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191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49877" y="6203986"/>
            <a:ext cx="6101349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نمای اصلی ساختمان روبروی </a:t>
            </a:r>
            <a:r>
              <a:rPr lang="fa-IR" sz="2000" b="1" dirty="0" smtClean="0">
                <a:cs typeface="B Nazanin" panose="00000400000000000000" pitchFamily="2" charset="-78"/>
              </a:rPr>
              <a:t>2  </a:t>
            </a:r>
            <a:r>
              <a:rPr lang="fa-IR" sz="2000" b="1" dirty="0">
                <a:cs typeface="B Nazanin" panose="00000400000000000000" pitchFamily="2" charset="-78"/>
              </a:rPr>
              <a:t>بَر دوم ساختمان مورد نظر </a:t>
            </a: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882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40259" y="6203986"/>
            <a:ext cx="6120585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نمای اصلی ساختمان روبروی </a:t>
            </a:r>
            <a:r>
              <a:rPr lang="fa-IR" sz="2000" b="1" dirty="0" smtClean="0">
                <a:cs typeface="B Nazanin" panose="00000400000000000000" pitchFamily="2" charset="-78"/>
              </a:rPr>
              <a:t>3 </a:t>
            </a:r>
            <a:r>
              <a:rPr lang="fa-IR" sz="2000" b="1" dirty="0">
                <a:cs typeface="B Nazanin" panose="00000400000000000000" pitchFamily="2" charset="-78"/>
              </a:rPr>
              <a:t>بَر دوم ساختمان مورد نظر </a:t>
            </a: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349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84538" y="6248400"/>
            <a:ext cx="7289175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</a:t>
            </a:r>
            <a:r>
              <a:rPr lang="fa-IR" sz="2000" b="1" dirty="0" err="1">
                <a:cs typeface="B Nazanin" panose="00000400000000000000" pitchFamily="2" charset="-78"/>
              </a:rPr>
              <a:t>پرسپکتیوی</a:t>
            </a:r>
            <a:r>
              <a:rPr lang="fa-IR" sz="2000" b="1" dirty="0">
                <a:cs typeface="B Nazanin" panose="00000400000000000000" pitchFamily="2" charset="-78"/>
              </a:rPr>
              <a:t> از نمای بَر دوم ساختمان مورد نظر  به همراه مجاورین </a:t>
            </a:r>
            <a:r>
              <a:rPr lang="fa-IR" sz="2000" b="1" dirty="0" smtClean="0">
                <a:cs typeface="B Nazanin" panose="00000400000000000000" pitchFamily="2" charset="-78"/>
              </a:rPr>
              <a:t>راست</a:t>
            </a: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469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21116" y="6234113"/>
            <a:ext cx="7273146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</a:t>
            </a:r>
            <a:r>
              <a:rPr lang="fa-IR" sz="2000" b="1" dirty="0" err="1">
                <a:cs typeface="B Nazanin" panose="00000400000000000000" pitchFamily="2" charset="-78"/>
              </a:rPr>
              <a:t>پرسپکتیوی</a:t>
            </a:r>
            <a:r>
              <a:rPr lang="fa-IR" sz="2000" b="1" dirty="0">
                <a:cs typeface="B Nazanin" panose="00000400000000000000" pitchFamily="2" charset="-78"/>
              </a:rPr>
              <a:t> از نمای بَر دوم ساختمان مورد نظر  به همراه مجاورین </a:t>
            </a:r>
            <a:r>
              <a:rPr lang="fa-IR" sz="2000" b="1" dirty="0" smtClean="0">
                <a:cs typeface="B Nazanin" panose="00000400000000000000" pitchFamily="2" charset="-78"/>
              </a:rPr>
              <a:t>چپ</a:t>
            </a: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244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04254" y="6223067"/>
            <a:ext cx="5535491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از بناهای واجد ارزش در محدوده (در صورت وجود )</a:t>
            </a:r>
          </a:p>
        </p:txBody>
      </p:sp>
    </p:spTree>
    <p:extLst>
      <p:ext uri="{BB962C8B-B14F-4D97-AF65-F5344CB8AC3E}">
        <p14:creationId xmlns:p14="http://schemas.microsoft.com/office/powerpoint/2010/main" val="245669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43244" y="6223067"/>
            <a:ext cx="4057521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cs typeface="B Nazanin" panose="00000400000000000000" pitchFamily="2" charset="-78"/>
              </a:rPr>
              <a:t>کروکی نمایش محل تصاویر نماهای مجاور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814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1075766" y="6425907"/>
            <a:ext cx="6973700" cy="297623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257175" indent="-257175" algn="ctr">
              <a:buFont typeface="Wingdings" panose="05000000000000000000" pitchFamily="2" charset="2"/>
              <a:buChar char="q"/>
            </a:pPr>
            <a:r>
              <a:rPr lang="fa-IR" b="1" dirty="0">
                <a:solidFill>
                  <a:srgbClr val="262626"/>
                </a:solidFill>
                <a:cs typeface="B Traffic" panose="00000400000000000000" pitchFamily="2" charset="-78"/>
              </a:rPr>
              <a:t>پانورامای موقعیت ساختمان در بدنه شهری </a:t>
            </a:r>
            <a:r>
              <a:rPr lang="fa-IR" b="1" dirty="0" smtClean="0">
                <a:solidFill>
                  <a:srgbClr val="262626"/>
                </a:solidFill>
                <a:cs typeface="B Traffic" panose="00000400000000000000" pitchFamily="2" charset="-78"/>
              </a:rPr>
              <a:t>در بر گذر 1 به </a:t>
            </a:r>
            <a:r>
              <a:rPr lang="fa-IR" b="1" dirty="0">
                <a:solidFill>
                  <a:srgbClr val="262626"/>
                </a:solidFill>
                <a:cs typeface="B Traffic" panose="00000400000000000000" pitchFamily="2" charset="-78"/>
              </a:rPr>
              <a:t>همراه مجاورین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981075" y="496252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1862571" y="5244798"/>
            <a:ext cx="4913197" cy="3175"/>
            <a:chOff x="1938618" y="908797"/>
            <a:chExt cx="4913197" cy="3175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1938618" y="908797"/>
              <a:ext cx="1016000" cy="0"/>
            </a:xfrm>
            <a:prstGeom prst="straightConnector1">
              <a:avLst/>
            </a:prstGeom>
            <a:ln w="28575">
              <a:solidFill>
                <a:srgbClr val="008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2948268" y="908797"/>
              <a:ext cx="958850" cy="0"/>
            </a:xfrm>
            <a:prstGeom prst="straightConnector1">
              <a:avLst/>
            </a:prstGeom>
            <a:ln w="28575">
              <a:solidFill>
                <a:srgbClr val="008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3897593" y="911972"/>
              <a:ext cx="1473200" cy="0"/>
            </a:xfrm>
            <a:prstGeom prst="straightConnector1">
              <a:avLst/>
            </a:prstGeom>
            <a:ln w="28575">
              <a:solidFill>
                <a:srgbClr val="008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5354918" y="908797"/>
              <a:ext cx="772997" cy="0"/>
            </a:xfrm>
            <a:prstGeom prst="straightConnector1">
              <a:avLst/>
            </a:prstGeom>
            <a:ln w="28575">
              <a:solidFill>
                <a:srgbClr val="008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6091518" y="908797"/>
              <a:ext cx="760297" cy="0"/>
            </a:xfrm>
            <a:prstGeom prst="straightConnector1">
              <a:avLst/>
            </a:prstGeom>
            <a:ln w="28575">
              <a:solidFill>
                <a:srgbClr val="008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2004411" y="5045951"/>
            <a:ext cx="699230" cy="2308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900" b="1" dirty="0" smtClean="0">
                <a:cs typeface="B Nazanin" panose="00000400000000000000" pitchFamily="2" charset="-78"/>
              </a:rPr>
              <a:t>مجاور چپی2</a:t>
            </a:r>
            <a:endParaRPr lang="fa-IR" sz="900" b="1" dirty="0">
              <a:cs typeface="B Nazanin" panose="000004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009375" y="5071986"/>
            <a:ext cx="683200" cy="2308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900" b="1" dirty="0" smtClean="0">
                <a:cs typeface="B Nazanin" panose="00000400000000000000" pitchFamily="2" charset="-78"/>
              </a:rPr>
              <a:t>مجاور چپ 1</a:t>
            </a:r>
            <a:endParaRPr lang="fa-IR" sz="900" b="1" dirty="0">
              <a:cs typeface="B Nazanin" panose="00000400000000000000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282168" y="5065636"/>
            <a:ext cx="755335" cy="2308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900" b="1" dirty="0" smtClean="0">
                <a:cs typeface="B Nazanin" panose="00000400000000000000" pitchFamily="2" charset="-78"/>
              </a:rPr>
              <a:t>مجاور راست 1</a:t>
            </a:r>
            <a:endParaRPr lang="fa-IR" sz="900" b="1" dirty="0">
              <a:cs typeface="B Nazanin" panose="00000400000000000000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80907" y="5067858"/>
            <a:ext cx="771366" cy="2308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900" b="1" dirty="0" smtClean="0">
                <a:cs typeface="B Nazanin" panose="00000400000000000000" pitchFamily="2" charset="-78"/>
              </a:rPr>
              <a:t>مجاور راست 2</a:t>
            </a:r>
            <a:endParaRPr lang="fa-IR" sz="900" b="1" dirty="0">
              <a:cs typeface="B Nazanin" panose="00000400000000000000" pitchFamily="2" charset="-78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094047" y="5014836"/>
            <a:ext cx="926857" cy="26161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1100" b="1" dirty="0" smtClean="0">
                <a:cs typeface="B Nazanin" panose="00000400000000000000" pitchFamily="2" charset="-78"/>
              </a:rPr>
              <a:t>موضوع طراحی </a:t>
            </a:r>
            <a:endParaRPr lang="fa-IR" sz="1100" b="1" dirty="0">
              <a:cs typeface="B Nazanin" panose="00000400000000000000" pitchFamily="2" charset="-78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046422" y="1528686"/>
            <a:ext cx="926857" cy="26161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1100" b="1" dirty="0" smtClean="0">
                <a:cs typeface="B Nazanin" panose="00000400000000000000" pitchFamily="2" charset="-78"/>
              </a:rPr>
              <a:t>موضوع طراحی </a:t>
            </a:r>
            <a:endParaRPr lang="fa-IR" sz="1100" b="1" dirty="0">
              <a:cs typeface="B Nazanin" panose="00000400000000000000" pitchFamily="2" charset="-78"/>
            </a:endParaRPr>
          </a:p>
        </p:txBody>
      </p:sp>
      <p:sp>
        <p:nvSpPr>
          <p:cNvPr id="44" name="Down Arrow 43"/>
          <p:cNvSpPr/>
          <p:nvPr/>
        </p:nvSpPr>
        <p:spPr>
          <a:xfrm>
            <a:off x="4427538" y="1765300"/>
            <a:ext cx="317500" cy="774700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>
            <a:off x="1862138" y="4981575"/>
            <a:ext cx="492442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3896173" y="276828"/>
            <a:ext cx="1351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Nazanin" panose="00000400000000000000" pitchFamily="2" charset="-78"/>
              </a:rPr>
              <a:t> 3-2  پانوراما</a:t>
            </a:r>
          </a:p>
        </p:txBody>
      </p:sp>
    </p:spTree>
    <p:extLst>
      <p:ext uri="{BB962C8B-B14F-4D97-AF65-F5344CB8AC3E}">
        <p14:creationId xmlns:p14="http://schemas.microsoft.com/office/powerpoint/2010/main" val="82496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735931" y="6378318"/>
            <a:ext cx="5672138" cy="403484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257175" indent="-257175" algn="ctr">
              <a:buFont typeface="Wingdings" panose="05000000000000000000" pitchFamily="2" charset="2"/>
              <a:buChar char="q"/>
            </a:pPr>
            <a:r>
              <a:rPr lang="fa-IR" sz="2000" dirty="0">
                <a:solidFill>
                  <a:srgbClr val="262626"/>
                </a:solidFill>
                <a:cs typeface="B Traffic" panose="00000400000000000000" pitchFamily="2" charset="-78"/>
              </a:rPr>
              <a:t>پانورامای بدنه شهری روبروی </a:t>
            </a:r>
            <a:r>
              <a:rPr lang="fa-IR" sz="2000" dirty="0" smtClean="0">
                <a:solidFill>
                  <a:srgbClr val="262626"/>
                </a:solidFill>
                <a:cs typeface="B Traffic" panose="00000400000000000000" pitchFamily="2" charset="-78"/>
              </a:rPr>
              <a:t>ساختمان در گذر 1</a:t>
            </a:r>
            <a:endParaRPr lang="fa-IR" sz="2000" dirty="0">
              <a:solidFill>
                <a:srgbClr val="262626"/>
              </a:solidFill>
              <a:cs typeface="B Traffic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377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71450" y="6319839"/>
            <a:ext cx="4400550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05904" y="6464498"/>
            <a:ext cx="2613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ctr" defTabSz="457200">
              <a:buFont typeface="Wingdings" panose="05000000000000000000" pitchFamily="2" charset="2"/>
              <a:buChar char="q"/>
              <a:defRPr/>
            </a:pPr>
            <a:r>
              <a:rPr lang="fa-IR" b="1" dirty="0" smtClean="0">
                <a:cs typeface="B Nazanin" panose="00000400000000000000" pitchFamily="2" charset="-78"/>
              </a:rPr>
              <a:t>ارایه </a:t>
            </a:r>
            <a:r>
              <a:rPr lang="fa-IR" b="1" dirty="0">
                <a:cs typeface="B Nazanin" panose="00000400000000000000" pitchFamily="2" charset="-78"/>
              </a:rPr>
              <a:t>جانمائی ملک (1/2000)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0" y="6321428"/>
            <a:ext cx="4400550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71319" y="6438244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ctr" defTabSz="457200">
              <a:buFont typeface="Wingdings" panose="05000000000000000000" pitchFamily="2" charset="2"/>
              <a:buChar char="q"/>
            </a:pPr>
            <a:r>
              <a:rPr lang="fa-IR" b="1" dirty="0">
                <a:cs typeface="B Nazanin" panose="00000400000000000000" pitchFamily="2" charset="-78"/>
              </a:rPr>
              <a:t>ارائه پلان موقعیت پیشنهادی</a:t>
            </a:r>
          </a:p>
        </p:txBody>
      </p:sp>
    </p:spTree>
    <p:extLst>
      <p:ext uri="{BB962C8B-B14F-4D97-AF65-F5344CB8AC3E}">
        <p14:creationId xmlns:p14="http://schemas.microsoft.com/office/powerpoint/2010/main" val="174178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71716" y="6321428"/>
            <a:ext cx="8990479" cy="3841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" name="Rectangle 5"/>
          <p:cNvSpPr/>
          <p:nvPr/>
        </p:nvSpPr>
        <p:spPr>
          <a:xfrm>
            <a:off x="842682" y="6336260"/>
            <a:ext cx="7278501" cy="369340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257175" indent="-257175" algn="ctr">
              <a:buFont typeface="Wingdings" panose="05000000000000000000" pitchFamily="2" charset="2"/>
              <a:buChar char="q"/>
            </a:pPr>
            <a:r>
              <a:rPr lang="fa-IR" b="1" dirty="0" err="1">
                <a:solidFill>
                  <a:srgbClr val="262626"/>
                </a:solidFill>
                <a:cs typeface="B Traffic" panose="00000400000000000000" pitchFamily="2" charset="-78"/>
              </a:rPr>
              <a:t>پانورامای</a:t>
            </a:r>
            <a:r>
              <a:rPr lang="fa-IR" b="1" dirty="0">
                <a:solidFill>
                  <a:srgbClr val="262626"/>
                </a:solidFill>
                <a:cs typeface="B Traffic" panose="00000400000000000000" pitchFamily="2" charset="-78"/>
              </a:rPr>
              <a:t> موقعیت ساختمان در بدنه شهری در بر گذر </a:t>
            </a:r>
            <a:r>
              <a:rPr lang="fa-IR" b="1" dirty="0" smtClean="0">
                <a:solidFill>
                  <a:srgbClr val="262626"/>
                </a:solidFill>
                <a:cs typeface="B Traffic" panose="00000400000000000000" pitchFamily="2" charset="-78"/>
              </a:rPr>
              <a:t>2  </a:t>
            </a:r>
            <a:r>
              <a:rPr lang="fa-IR" b="1" dirty="0">
                <a:solidFill>
                  <a:srgbClr val="262626"/>
                </a:solidFill>
                <a:cs typeface="B Traffic" panose="00000400000000000000" pitchFamily="2" charset="-78"/>
              </a:rPr>
              <a:t>به همراه مجاورین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981075" y="496252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1862571" y="5244798"/>
            <a:ext cx="4913197" cy="3175"/>
            <a:chOff x="1938618" y="908797"/>
            <a:chExt cx="4913197" cy="3175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1938618" y="908797"/>
              <a:ext cx="1016000" cy="0"/>
            </a:xfrm>
            <a:prstGeom prst="straightConnector1">
              <a:avLst/>
            </a:prstGeom>
            <a:ln w="28575">
              <a:solidFill>
                <a:srgbClr val="008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2948268" y="908797"/>
              <a:ext cx="958850" cy="0"/>
            </a:xfrm>
            <a:prstGeom prst="straightConnector1">
              <a:avLst/>
            </a:prstGeom>
            <a:ln w="28575">
              <a:solidFill>
                <a:srgbClr val="008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3897593" y="911972"/>
              <a:ext cx="1473200" cy="0"/>
            </a:xfrm>
            <a:prstGeom prst="straightConnector1">
              <a:avLst/>
            </a:prstGeom>
            <a:ln w="28575">
              <a:solidFill>
                <a:srgbClr val="008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5354918" y="908797"/>
              <a:ext cx="772997" cy="0"/>
            </a:xfrm>
            <a:prstGeom prst="straightConnector1">
              <a:avLst/>
            </a:prstGeom>
            <a:ln w="28575">
              <a:solidFill>
                <a:srgbClr val="008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6091518" y="908797"/>
              <a:ext cx="760297" cy="0"/>
            </a:xfrm>
            <a:prstGeom prst="straightConnector1">
              <a:avLst/>
            </a:prstGeom>
            <a:ln w="28575">
              <a:solidFill>
                <a:srgbClr val="008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2004411" y="5045951"/>
            <a:ext cx="699230" cy="2308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900" b="1" dirty="0" smtClean="0">
                <a:cs typeface="B Nazanin" panose="00000400000000000000" pitchFamily="2" charset="-78"/>
              </a:rPr>
              <a:t>مجاور چپی2</a:t>
            </a:r>
            <a:endParaRPr lang="fa-IR" sz="900" b="1" dirty="0">
              <a:cs typeface="B Nazanin" panose="000004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009375" y="5071986"/>
            <a:ext cx="683200" cy="2308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900" b="1" dirty="0" smtClean="0">
                <a:cs typeface="B Nazanin" panose="00000400000000000000" pitchFamily="2" charset="-78"/>
              </a:rPr>
              <a:t>مجاور چپ 1</a:t>
            </a:r>
            <a:endParaRPr lang="fa-IR" sz="900" b="1" dirty="0">
              <a:cs typeface="B Nazanin" panose="00000400000000000000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282168" y="5065636"/>
            <a:ext cx="755335" cy="2308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900" b="1" dirty="0" smtClean="0">
                <a:cs typeface="B Nazanin" panose="00000400000000000000" pitchFamily="2" charset="-78"/>
              </a:rPr>
              <a:t>مجاور راست 1</a:t>
            </a:r>
            <a:endParaRPr lang="fa-IR" sz="900" b="1" dirty="0">
              <a:cs typeface="B Nazanin" panose="00000400000000000000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80907" y="5067858"/>
            <a:ext cx="771366" cy="2308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900" b="1" dirty="0" smtClean="0">
                <a:cs typeface="B Nazanin" panose="00000400000000000000" pitchFamily="2" charset="-78"/>
              </a:rPr>
              <a:t>مجاور راست 2</a:t>
            </a:r>
            <a:endParaRPr lang="fa-IR" sz="900" b="1" dirty="0">
              <a:cs typeface="B Nazanin" panose="00000400000000000000" pitchFamily="2" charset="-78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094047" y="5014836"/>
            <a:ext cx="926857" cy="26161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1100" b="1" dirty="0" smtClean="0">
                <a:cs typeface="B Nazanin" panose="00000400000000000000" pitchFamily="2" charset="-78"/>
              </a:rPr>
              <a:t>موضوع طراحی </a:t>
            </a:r>
            <a:endParaRPr lang="fa-IR" sz="1100" b="1" dirty="0">
              <a:cs typeface="B Nazanin" panose="00000400000000000000" pitchFamily="2" charset="-78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046422" y="1528686"/>
            <a:ext cx="926857" cy="26161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1100" b="1" dirty="0" smtClean="0">
                <a:cs typeface="B Nazanin" panose="00000400000000000000" pitchFamily="2" charset="-78"/>
              </a:rPr>
              <a:t>موضوع طراحی </a:t>
            </a:r>
            <a:endParaRPr lang="fa-IR" sz="1100" b="1" dirty="0">
              <a:cs typeface="B Nazanin" panose="00000400000000000000" pitchFamily="2" charset="-78"/>
            </a:endParaRPr>
          </a:p>
        </p:txBody>
      </p:sp>
      <p:sp>
        <p:nvSpPr>
          <p:cNvPr id="44" name="Down Arrow 43"/>
          <p:cNvSpPr/>
          <p:nvPr/>
        </p:nvSpPr>
        <p:spPr>
          <a:xfrm>
            <a:off x="4427538" y="1765300"/>
            <a:ext cx="317500" cy="774700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>
            <a:off x="1862138" y="4981575"/>
            <a:ext cx="492442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3896173" y="276828"/>
            <a:ext cx="1351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Nazanin" panose="00000400000000000000" pitchFamily="2" charset="-78"/>
              </a:rPr>
              <a:t> 3-2  پانوراما</a:t>
            </a:r>
          </a:p>
        </p:txBody>
      </p:sp>
    </p:spTree>
    <p:extLst>
      <p:ext uri="{BB962C8B-B14F-4D97-AF65-F5344CB8AC3E}">
        <p14:creationId xmlns:p14="http://schemas.microsoft.com/office/powerpoint/2010/main" val="105036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200151" y="6326200"/>
            <a:ext cx="6665119" cy="403484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257175" indent="-257175" algn="ctr">
              <a:buFont typeface="Wingdings" panose="05000000000000000000" pitchFamily="2" charset="2"/>
              <a:buChar char="q"/>
            </a:pPr>
            <a:r>
              <a:rPr lang="fa-IR" sz="2000" dirty="0" err="1">
                <a:solidFill>
                  <a:srgbClr val="262626"/>
                </a:solidFill>
                <a:cs typeface="B Traffic" panose="00000400000000000000" pitchFamily="2" charset="-78"/>
              </a:rPr>
              <a:t>پانورامای</a:t>
            </a:r>
            <a:r>
              <a:rPr lang="fa-IR" sz="2000" dirty="0">
                <a:solidFill>
                  <a:srgbClr val="262626"/>
                </a:solidFill>
                <a:cs typeface="B Traffic" panose="00000400000000000000" pitchFamily="2" charset="-78"/>
              </a:rPr>
              <a:t> بدنه شهری روبروی ساختمان در گذر </a:t>
            </a:r>
            <a:r>
              <a:rPr lang="fa-IR" sz="2000" dirty="0" smtClean="0">
                <a:solidFill>
                  <a:srgbClr val="262626"/>
                </a:solidFill>
                <a:cs typeface="B Traffic" panose="00000400000000000000" pitchFamily="2" charset="-78"/>
              </a:rPr>
              <a:t>2</a:t>
            </a:r>
            <a:endParaRPr lang="fa-IR" sz="2000" dirty="0">
              <a:solidFill>
                <a:srgbClr val="262626"/>
              </a:solidFill>
              <a:cs typeface="B Traffic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870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287560" y="6271034"/>
            <a:ext cx="4568879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تحلیل تاکیدات غالب در بدنه </a:t>
            </a:r>
            <a:r>
              <a:rPr lang="fa-IR" sz="2000" b="1" dirty="0" smtClean="0">
                <a:cs typeface="B Nazanin" panose="00000400000000000000" pitchFamily="2" charset="-78"/>
              </a:rPr>
              <a:t>شهری (اختیاری)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201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749225" y="6285323"/>
            <a:ext cx="3645550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cs typeface="B Nazanin" panose="00000400000000000000" pitchFamily="2" charset="-78"/>
              </a:rPr>
              <a:t>تحلیل مصالح </a:t>
            </a:r>
            <a:r>
              <a:rPr lang="fa-IR" sz="2000" b="1" dirty="0">
                <a:cs typeface="B Nazanin" panose="00000400000000000000" pitchFamily="2" charset="-78"/>
              </a:rPr>
              <a:t>بدنه </a:t>
            </a:r>
            <a:r>
              <a:rPr lang="fa-IR" sz="2000" b="1" dirty="0" smtClean="0">
                <a:cs typeface="B Nazanin" panose="00000400000000000000" pitchFamily="2" charset="-78"/>
              </a:rPr>
              <a:t>شهری (اختیاری)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29438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53523" y="6256048"/>
            <a:ext cx="5036956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تحلیل </a:t>
            </a:r>
            <a:r>
              <a:rPr lang="fa-IR" sz="2000" b="1" dirty="0" smtClean="0">
                <a:cs typeface="B Nazanin" panose="00000400000000000000" pitchFamily="2" charset="-78"/>
              </a:rPr>
              <a:t>سطوح شفاف و کدر در </a:t>
            </a:r>
            <a:r>
              <a:rPr lang="fa-IR" sz="2000" b="1" dirty="0">
                <a:cs typeface="B Nazanin" panose="00000400000000000000" pitchFamily="2" charset="-78"/>
              </a:rPr>
              <a:t>بدنه </a:t>
            </a:r>
            <a:r>
              <a:rPr lang="fa-IR" sz="2000" b="1" dirty="0" smtClean="0">
                <a:cs typeface="B Nazanin" panose="00000400000000000000" pitchFamily="2" charset="-78"/>
              </a:rPr>
              <a:t>شهری (اختیاری)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39145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478317" y="6241762"/>
            <a:ext cx="4187365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تحلیل </a:t>
            </a:r>
            <a:r>
              <a:rPr lang="fa-IR" sz="2000" b="1" dirty="0" smtClean="0">
                <a:cs typeface="B Nazanin" panose="00000400000000000000" pitchFamily="2" charset="-78"/>
              </a:rPr>
              <a:t>پر و خالی </a:t>
            </a:r>
            <a:r>
              <a:rPr lang="fa-IR" sz="2000" b="1" dirty="0">
                <a:cs typeface="B Nazanin" panose="00000400000000000000" pitchFamily="2" charset="-78"/>
              </a:rPr>
              <a:t>در بدنه </a:t>
            </a:r>
            <a:r>
              <a:rPr lang="fa-IR" sz="2000" b="1" dirty="0" smtClean="0">
                <a:cs typeface="B Nazanin" panose="00000400000000000000" pitchFamily="2" charset="-78"/>
              </a:rPr>
              <a:t>شهری (اختیاری)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7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0075" y="6296958"/>
            <a:ext cx="7421745" cy="389587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نمای ساختمان (رندر سه بعدی-دید ناظر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) در جهات 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مختلف  به ازای هر گذر 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3131542" y="298289"/>
            <a:ext cx="28809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Zar" panose="00000400000000000000" pitchFamily="2" charset="-78"/>
              </a:rPr>
              <a:t> 1-3 طرح سه بعدی از کل نما</a:t>
            </a:r>
          </a:p>
        </p:txBody>
      </p:sp>
    </p:spTree>
    <p:extLst>
      <p:ext uri="{BB962C8B-B14F-4D97-AF65-F5344CB8AC3E}">
        <p14:creationId xmlns:p14="http://schemas.microsoft.com/office/powerpoint/2010/main" val="411893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57325" y="6258177"/>
            <a:ext cx="6052818" cy="428369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تصویر نمای شب  به ازای هر گذر (رندر سه بعدی-دید ناظر)</a:t>
            </a:r>
          </a:p>
        </p:txBody>
      </p:sp>
    </p:spTree>
    <p:extLst>
      <p:ext uri="{BB962C8B-B14F-4D97-AF65-F5344CB8AC3E}">
        <p14:creationId xmlns:p14="http://schemas.microsoft.com/office/powerpoint/2010/main" val="164956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5720" y="6227953"/>
            <a:ext cx="8356506" cy="573350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نمای بام (رندر سه بعدی دید 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پرنده از بام با تاکید بر جانمائی تاسیسات و تجهیزات)</a:t>
            </a:r>
            <a:endParaRPr lang="fa-IR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049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3365580" y="311890"/>
            <a:ext cx="24128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Nazanin" panose="00000400000000000000" pitchFamily="2" charset="-78"/>
              </a:rPr>
              <a:t>2-3  طرح به ازای هر گذر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43102" y="6158669"/>
            <a:ext cx="4946490" cy="542169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نماهای اصلی به ازای هر گذر (رندر سه بعدی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)</a:t>
            </a:r>
            <a:endParaRPr lang="fa-IR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0265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719841"/>
              </p:ext>
            </p:extLst>
          </p:nvPr>
        </p:nvGraphicFramePr>
        <p:xfrm>
          <a:off x="838200" y="2236772"/>
          <a:ext cx="7600950" cy="17280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4725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284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a-IR" sz="2000" b="0" dirty="0" smtClean="0">
                          <a:cs typeface="B Nazanin" panose="00000400000000000000" pitchFamily="2" charset="-78"/>
                        </a:rPr>
                        <a:t>2</a:t>
                      </a:r>
                      <a:endParaRPr lang="en-US" sz="2000" b="0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0" kern="1200" dirty="0">
                          <a:cs typeface="B Nazanin" panose="00000400000000000000" pitchFamily="2" charset="-78"/>
                        </a:rPr>
                        <a:t> تعداد نمای قابل مشاهده از فضای شهری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0" kern="1200" dirty="0" err="1">
                          <a:cs typeface="B Nazanin" panose="00000400000000000000" pitchFamily="2" charset="-78"/>
                        </a:rPr>
                        <a:t>جهت‌گیری</a:t>
                      </a:r>
                      <a:r>
                        <a:rPr lang="fa-IR" sz="2000" b="0" kern="1200" dirty="0">
                          <a:cs typeface="B Nazanin" panose="00000400000000000000" pitchFamily="2" charset="-78"/>
                        </a:rPr>
                        <a:t> پلاک </a:t>
                      </a:r>
                      <a:endParaRPr lang="fa-IR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a-IR" sz="2000" b="0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میان افزای دوبر/ آکس دو بَر/پیچ دو بَر</a:t>
                      </a:r>
                      <a:endParaRPr lang="en-US" sz="2000" b="0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0" kern="1200" dirty="0">
                          <a:solidFill>
                            <a:srgbClr val="FFFFFF"/>
                          </a:solidFill>
                          <a:cs typeface="B Nazanin" panose="00000400000000000000" pitchFamily="2" charset="-78"/>
                        </a:rPr>
                        <a:t>موقعیت بنا در بدنه شهری</a:t>
                      </a:r>
                      <a:endParaRPr lang="fa-IR" sz="2000" b="0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0" kern="1200" dirty="0">
                          <a:cs typeface="B Nazanin" panose="00000400000000000000" pitchFamily="2" charset="-78"/>
                        </a:rPr>
                        <a:t>نوع بافت</a:t>
                      </a:r>
                      <a:endParaRPr lang="fa-IR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561372" y="196173"/>
            <a:ext cx="20212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b="1" dirty="0">
                <a:cs typeface="B Nazanin" panose="00000400000000000000" pitchFamily="2" charset="-78"/>
              </a:rPr>
              <a:t>2-1 تعریف ساختمان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822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56606" y="6111343"/>
            <a:ext cx="5202161" cy="675217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نماهای فرعی (جانبی – حیاط)  (رندر سه بعدی) </a:t>
            </a:r>
          </a:p>
        </p:txBody>
      </p:sp>
    </p:spTree>
    <p:extLst>
      <p:ext uri="{BB962C8B-B14F-4D97-AF65-F5344CB8AC3E}">
        <p14:creationId xmlns:p14="http://schemas.microsoft.com/office/powerpoint/2010/main" val="24581796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168305" y="1430640"/>
            <a:ext cx="830173" cy="23432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1100" b="1" dirty="0" smtClean="0">
                <a:cs typeface="B Nazanin" panose="00000400000000000000" pitchFamily="2" charset="-78"/>
              </a:rPr>
              <a:t>موضوع طراحی </a:t>
            </a:r>
            <a:endParaRPr lang="fa-IR" sz="1100" b="1" dirty="0">
              <a:cs typeface="B Nazanin" panose="00000400000000000000" pitchFamily="2" charset="-78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4445225" y="1805706"/>
            <a:ext cx="284380" cy="693888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835972" y="466669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329589" y="4556872"/>
            <a:ext cx="6635731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00164" y="6284054"/>
            <a:ext cx="6124504" cy="454164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جانمایی نمای طراحی شده در بدنه 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شهری به ازای گذر اول</a:t>
            </a:r>
            <a:endParaRPr lang="fa-IR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59305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168305" y="1430640"/>
            <a:ext cx="830173" cy="23432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1100" b="1" dirty="0" smtClean="0">
                <a:cs typeface="B Nazanin" panose="00000400000000000000" pitchFamily="2" charset="-78"/>
              </a:rPr>
              <a:t>موضوع طراحی </a:t>
            </a:r>
            <a:endParaRPr lang="fa-IR" sz="1100" b="1" dirty="0">
              <a:cs typeface="B Nazanin" panose="00000400000000000000" pitchFamily="2" charset="-78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4445225" y="1805706"/>
            <a:ext cx="284380" cy="693888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835972" y="466669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329589" y="4556872"/>
            <a:ext cx="6635731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28712" y="6255479"/>
            <a:ext cx="6038779" cy="454164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جانمایی نمای طراحی شده در بدنه 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شهری به ازای گذر دوم</a:t>
            </a:r>
            <a:endParaRPr lang="fa-IR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426344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339932" y="277690"/>
            <a:ext cx="24641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Zar" panose="00000400000000000000" pitchFamily="2" charset="-78"/>
              </a:rPr>
              <a:t>3-3   خروجی های ویژه </a:t>
            </a:r>
          </a:p>
        </p:txBody>
      </p:sp>
      <p:sp>
        <p:nvSpPr>
          <p:cNvPr id="9" name="Rectangle 8"/>
          <p:cNvSpPr/>
          <p:nvPr/>
        </p:nvSpPr>
        <p:spPr>
          <a:xfrm>
            <a:off x="595086" y="6288339"/>
            <a:ext cx="7634274" cy="38033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رندر سه بعدی از جزئیات، الحاقات و تزیینات استفاده شده به همراه توضیحات</a:t>
            </a:r>
          </a:p>
        </p:txBody>
      </p:sp>
    </p:spTree>
    <p:extLst>
      <p:ext uri="{BB962C8B-B14F-4D97-AF65-F5344CB8AC3E}">
        <p14:creationId xmlns:p14="http://schemas.microsoft.com/office/powerpoint/2010/main" val="37477194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71477" y="6263371"/>
            <a:ext cx="8372472" cy="55176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رندر سه بعدی ویژه از طبقه </a:t>
            </a:r>
            <a:r>
              <a:rPr lang="fa-IR" sz="2000" b="1" dirty="0" err="1">
                <a:solidFill>
                  <a:srgbClr val="262626"/>
                </a:solidFill>
                <a:cs typeface="B Zar" panose="00000400000000000000" pitchFamily="2" charset="-78"/>
              </a:rPr>
              <a:t>همکف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 یا دیوار حیاط با تاکید بر ورودی به همراه توضیحات</a:t>
            </a:r>
          </a:p>
        </p:txBody>
      </p:sp>
    </p:spTree>
    <p:extLst>
      <p:ext uri="{BB962C8B-B14F-4D97-AF65-F5344CB8AC3E}">
        <p14:creationId xmlns:p14="http://schemas.microsoft.com/office/powerpoint/2010/main" val="11875856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117642" y="6256746"/>
            <a:ext cx="4908716" cy="51552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رندر سه بعدی از نقش رخ بام به همراه توضیحات</a:t>
            </a:r>
          </a:p>
        </p:txBody>
      </p:sp>
    </p:spTree>
    <p:extLst>
      <p:ext uri="{BB962C8B-B14F-4D97-AF65-F5344CB8AC3E}">
        <p14:creationId xmlns:p14="http://schemas.microsoft.com/office/powerpoint/2010/main" val="6960768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86917" y="6275229"/>
            <a:ext cx="6905707" cy="488427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نقشه جزئیات 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اجرائی دسترس 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پذیری برای معلولین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 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(درصورت وجود)</a:t>
            </a:r>
          </a:p>
        </p:txBody>
      </p:sp>
    </p:spTree>
    <p:extLst>
      <p:ext uri="{BB962C8B-B14F-4D97-AF65-F5344CB8AC3E}">
        <p14:creationId xmlns:p14="http://schemas.microsoft.com/office/powerpoint/2010/main" val="21134828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3335" y="6246190"/>
            <a:ext cx="7741909" cy="540370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نقشه جزئیات 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اجرائی جانمائی تابلوها در نمای طبقه </a:t>
            </a:r>
            <a:r>
              <a:rPr lang="fa-IR" sz="2000" b="1" dirty="0" err="1">
                <a:solidFill>
                  <a:srgbClr val="262626"/>
                </a:solidFill>
                <a:cs typeface="B Zar" panose="00000400000000000000" pitchFamily="2" charset="-78"/>
              </a:rPr>
              <a:t>همکف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 (درصورت وجود)</a:t>
            </a:r>
            <a:endParaRPr lang="en-US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66259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629000" y="6342474"/>
            <a:ext cx="3886000" cy="51552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نقشه فنی دو بعدی نما به همراه راهنما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3646105" y="300655"/>
            <a:ext cx="18517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Zar" panose="00000400000000000000" pitchFamily="2" charset="-78"/>
              </a:rPr>
              <a:t>4-3 ترسیمات فنی</a:t>
            </a:r>
          </a:p>
        </p:txBody>
      </p:sp>
    </p:spTree>
    <p:extLst>
      <p:ext uri="{BB962C8B-B14F-4D97-AF65-F5344CB8AC3E}">
        <p14:creationId xmlns:p14="http://schemas.microsoft.com/office/powerpoint/2010/main" val="28127640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955738" y="6342474"/>
            <a:ext cx="5232523" cy="51552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نقشه فنی دو بعدی </a:t>
            </a:r>
            <a:r>
              <a:rPr lang="fa-IR" sz="2000" b="1" dirty="0" err="1">
                <a:solidFill>
                  <a:srgbClr val="262626"/>
                </a:solidFill>
                <a:cs typeface="B Zar" panose="00000400000000000000" pitchFamily="2" charset="-78"/>
              </a:rPr>
              <a:t>پلان‌های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 مصوب به تفکیک طبقات</a:t>
            </a:r>
          </a:p>
        </p:txBody>
      </p:sp>
    </p:spTree>
    <p:extLst>
      <p:ext uri="{BB962C8B-B14F-4D97-AF65-F5344CB8AC3E}">
        <p14:creationId xmlns:p14="http://schemas.microsoft.com/office/powerpoint/2010/main" val="95881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592404" y="237608"/>
            <a:ext cx="1959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400" b="1" dirty="0">
                <a:cs typeface="B Nazanin" panose="00000400000000000000" pitchFamily="2" charset="-78"/>
              </a:rPr>
              <a:t> 1-2 نمای موجود</a:t>
            </a:r>
          </a:p>
        </p:txBody>
      </p: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Zar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11845" y="6325059"/>
            <a:ext cx="5120312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Zar" panose="00000400000000000000" pitchFamily="2" charset="-78"/>
              </a:rPr>
              <a:t>تصویر نمای اصلی اول ساختمان در وضعیت کنونی </a:t>
            </a:r>
          </a:p>
        </p:txBody>
      </p:sp>
    </p:spTree>
    <p:extLst>
      <p:ext uri="{BB962C8B-B14F-4D97-AF65-F5344CB8AC3E}">
        <p14:creationId xmlns:p14="http://schemas.microsoft.com/office/powerpoint/2010/main" val="214779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50181" y="6234802"/>
            <a:ext cx="6243637" cy="580340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نقشه فنی دو بعدی مصالح، تزئینات و الحاقات نما به همراه راهنما</a:t>
            </a:r>
          </a:p>
        </p:txBody>
      </p:sp>
    </p:spTree>
    <p:extLst>
      <p:ext uri="{BB962C8B-B14F-4D97-AF65-F5344CB8AC3E}">
        <p14:creationId xmlns:p14="http://schemas.microsoft.com/office/powerpoint/2010/main" val="38341058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247005"/>
            <a:ext cx="8995869" cy="6109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1600" b="1" dirty="0">
                <a:solidFill>
                  <a:srgbClr val="262626"/>
                </a:solidFill>
                <a:cs typeface="B Zar" panose="00000400000000000000" pitchFamily="2" charset="-78"/>
              </a:rPr>
              <a:t>برش عمودی از جداره های خارجی با تاکید بر جزئیات اتصال عناصر نما به سازه اصلی با مقیاس 1/20 (</a:t>
            </a:r>
            <a:r>
              <a:rPr lang="en-US" sz="1600" b="1" dirty="0">
                <a:solidFill>
                  <a:srgbClr val="262626"/>
                </a:solidFill>
                <a:cs typeface="B Zar" panose="00000400000000000000" pitchFamily="2" charset="-78"/>
              </a:rPr>
              <a:t>wall section</a:t>
            </a:r>
            <a:r>
              <a:rPr lang="fa-IR" sz="1600" b="1" dirty="0">
                <a:solidFill>
                  <a:srgbClr val="262626"/>
                </a:solidFill>
                <a:cs typeface="B Zar" panose="00000400000000000000" pitchFamily="2" charset="-78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1761017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28840" y="6247005"/>
            <a:ext cx="4743450" cy="6109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جزئیات عناصر الحاقی به نما (درصورت وجود)</a:t>
            </a:r>
          </a:p>
        </p:txBody>
      </p:sp>
    </p:spTree>
    <p:extLst>
      <p:ext uri="{BB962C8B-B14F-4D97-AF65-F5344CB8AC3E}">
        <p14:creationId xmlns:p14="http://schemas.microsoft.com/office/powerpoint/2010/main" val="15755572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836588" y="6244710"/>
            <a:ext cx="3470823" cy="51552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توضیح مشخصات فنی نورپردازی</a:t>
            </a:r>
          </a:p>
        </p:txBody>
      </p:sp>
    </p:spTree>
    <p:extLst>
      <p:ext uri="{BB962C8B-B14F-4D97-AF65-F5344CB8AC3E}">
        <p14:creationId xmlns:p14="http://schemas.microsoft.com/office/powerpoint/2010/main" val="28494014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854188" y="6244712"/>
            <a:ext cx="3435623" cy="51552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توجیه ایده طراحی (اختیاری)</a:t>
            </a:r>
            <a:endParaRPr lang="fa-IR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77257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060207" y="151578"/>
            <a:ext cx="302358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2000" b="1" dirty="0">
                <a:cs typeface="B Zar" panose="00000400000000000000" pitchFamily="2" charset="-78"/>
              </a:rPr>
              <a:t> 5-3 ارائه جدول رنگ و مصالح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630875"/>
              </p:ext>
            </p:extLst>
          </p:nvPr>
        </p:nvGraphicFramePr>
        <p:xfrm>
          <a:off x="464456" y="954086"/>
          <a:ext cx="8273143" cy="5287056"/>
        </p:xfrm>
        <a:graphic>
          <a:graphicData uri="http://schemas.openxmlformats.org/drawingml/2006/table">
            <a:tbl>
              <a:tblPr rtl="1">
                <a:tableStyleId>{35758FB7-9AC5-4552-8A53-C91805E547FA}</a:tableStyleId>
              </a:tblPr>
              <a:tblGrid>
                <a:gridCol w="2888342"/>
                <a:gridCol w="1510771"/>
                <a:gridCol w="1901872"/>
                <a:gridCol w="1972158"/>
              </a:tblGrid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مشخصات آماری مصالح و رنگ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>
                          <a:cs typeface="B Nazanin" panose="00000400000000000000" pitchFamily="2" charset="-78"/>
                        </a:rPr>
                        <a:t>کد رنگی</a:t>
                      </a:r>
                      <a:endParaRPr lang="fa-IR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درصد پوشش نما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توضیحات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انواع آجر (ذکر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سنگ </a:t>
                      </a:r>
                      <a:r>
                        <a:rPr lang="fa-IR" sz="1600" b="1" kern="1200" dirty="0" err="1">
                          <a:cs typeface="B Nazanin" panose="00000400000000000000" pitchFamily="2" charset="-78"/>
                        </a:rPr>
                        <a:t>گرانیت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سنگ </a:t>
                      </a:r>
                      <a:r>
                        <a:rPr lang="fa-IR" sz="1600" b="1" kern="1200" dirty="0" err="1">
                          <a:cs typeface="B Nazanin" panose="00000400000000000000" pitchFamily="2" charset="-78"/>
                        </a:rPr>
                        <a:t>تراروتن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سنگ مرمر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ماسه سنگ </a:t>
                      </a: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Sandstone 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سایر سنگ ها (ذکر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سیمان و بتن (با 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err="1">
                          <a:cs typeface="B Nazanin" panose="00000400000000000000" pitchFamily="2" charset="-78"/>
                        </a:rPr>
                        <a:t>ترمو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600" b="1" kern="1200" dirty="0" err="1">
                          <a:cs typeface="B Nazanin" panose="00000400000000000000" pitchFamily="2" charset="-78"/>
                        </a:rPr>
                        <a:t>وود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kern="1200" dirty="0" err="1">
                          <a:cs typeface="B Nazanin" panose="00000400000000000000" pitchFamily="2" charset="-78"/>
                        </a:rPr>
                        <a:t>Thermowood</a:t>
                      </a: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 (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انواع سرامیک (ذکر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انواع شیشه (ذکر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err="1">
                          <a:cs typeface="B Nazanin" panose="00000400000000000000" pitchFamily="2" charset="-78"/>
                        </a:rPr>
                        <a:t>سمنت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 بورد </a:t>
                      </a: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Cement board (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کامپوزیت </a:t>
                      </a: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Composite (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صفحات </a:t>
                      </a: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HPL (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سایر مصالح (ذکر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27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Zar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8822" y="6246850"/>
            <a:ext cx="534633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Zar" panose="00000400000000000000" pitchFamily="2" charset="-78"/>
              </a:rPr>
              <a:t>تصویر نمای اصلی بَر دوم ساختمان در وضعیت کنونی </a:t>
            </a:r>
            <a:endParaRPr lang="en-US" sz="2000" b="1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437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53003" y="6313898"/>
            <a:ext cx="462979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نما های </a:t>
            </a:r>
            <a:r>
              <a:rPr lang="fa-IR" sz="2000" b="1" dirty="0" smtClean="0">
                <a:cs typeface="B Nazanin" panose="00000400000000000000" pitchFamily="2" charset="-78"/>
              </a:rPr>
              <a:t>فرعی ساختمان (فرعی – حیاط )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00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3659731" y="246669"/>
            <a:ext cx="18245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Nazanin" panose="00000400000000000000" pitchFamily="2" charset="-78"/>
              </a:rPr>
              <a:t>2-2 نمای مجاورین</a:t>
            </a:r>
          </a:p>
        </p:txBody>
      </p:sp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402977" y="6271034"/>
            <a:ext cx="4338047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نمای </a:t>
            </a: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اصلی ساختمان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مجاور راست </a:t>
            </a: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1  </a:t>
            </a:r>
          </a:p>
        </p:txBody>
      </p:sp>
    </p:spTree>
    <p:extLst>
      <p:ext uri="{BB962C8B-B14F-4D97-AF65-F5344CB8AC3E}">
        <p14:creationId xmlns:p14="http://schemas.microsoft.com/office/powerpoint/2010/main" val="407091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401373" y="6271034"/>
            <a:ext cx="4341253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ساختمان مجاور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راست 2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939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2847</TotalTime>
  <Words>802</Words>
  <Application>Microsoft Office PowerPoint</Application>
  <PresentationFormat>On-screen Show (4:3)</PresentationFormat>
  <Paragraphs>147</Paragraphs>
  <Slides>55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3" baseType="lpstr">
      <vt:lpstr>B Nazanin</vt:lpstr>
      <vt:lpstr>B Traffic</vt:lpstr>
      <vt:lpstr>B Zar</vt:lpstr>
      <vt:lpstr>Calibri</vt:lpstr>
      <vt:lpstr>Corbel</vt:lpstr>
      <vt:lpstr>Tahoma</vt:lpstr>
      <vt:lpstr>Wingdings</vt:lpstr>
      <vt:lpstr>Basis</vt:lpstr>
      <vt:lpstr>اداره کل معماری و ساختمان مهرماه 1398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Atelier-6</dc:creator>
  <cp:lastModifiedBy>Somayeh Sazgarnia</cp:lastModifiedBy>
  <cp:revision>250</cp:revision>
  <dcterms:created xsi:type="dcterms:W3CDTF">2019-01-26T06:33:44Z</dcterms:created>
  <dcterms:modified xsi:type="dcterms:W3CDTF">2019-09-25T07:09:33Z</dcterms:modified>
</cp:coreProperties>
</file>