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8" r:id="rId1"/>
  </p:sldMasterIdLst>
  <p:notesMasterIdLst>
    <p:notesMasterId r:id="rId57"/>
  </p:notesMasterIdLst>
  <p:sldIdLst>
    <p:sldId id="282" r:id="rId2"/>
    <p:sldId id="279" r:id="rId3"/>
    <p:sldId id="280" r:id="rId4"/>
    <p:sldId id="303" r:id="rId5"/>
    <p:sldId id="263" r:id="rId6"/>
    <p:sldId id="329" r:id="rId7"/>
    <p:sldId id="304" r:id="rId8"/>
    <p:sldId id="292" r:id="rId9"/>
    <p:sldId id="305" r:id="rId10"/>
    <p:sldId id="306" r:id="rId11"/>
    <p:sldId id="307" r:id="rId12"/>
    <p:sldId id="308" r:id="rId13"/>
    <p:sldId id="309" r:id="rId14"/>
    <p:sldId id="310" r:id="rId15"/>
    <p:sldId id="312" r:id="rId16"/>
    <p:sldId id="313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42" r:id="rId27"/>
    <p:sldId id="344" r:id="rId28"/>
    <p:sldId id="267" r:id="rId29"/>
    <p:sldId id="269" r:id="rId30"/>
    <p:sldId id="341" r:id="rId31"/>
    <p:sldId id="339" r:id="rId32"/>
    <p:sldId id="340" r:id="rId33"/>
    <p:sldId id="301" r:id="rId34"/>
    <p:sldId id="299" r:id="rId35"/>
    <p:sldId id="300" r:id="rId36"/>
    <p:sldId id="271" r:id="rId37"/>
    <p:sldId id="293" r:id="rId38"/>
    <p:sldId id="315" r:id="rId39"/>
    <p:sldId id="294" r:id="rId40"/>
    <p:sldId id="316" r:id="rId41"/>
    <p:sldId id="272" r:id="rId42"/>
    <p:sldId id="343" r:id="rId43"/>
    <p:sldId id="317" r:id="rId44"/>
    <p:sldId id="322" r:id="rId45"/>
    <p:sldId id="323" r:id="rId46"/>
    <p:sldId id="318" r:id="rId47"/>
    <p:sldId id="319" r:id="rId48"/>
    <p:sldId id="320" r:id="rId49"/>
    <p:sldId id="321" r:id="rId50"/>
    <p:sldId id="324" r:id="rId51"/>
    <p:sldId id="325" r:id="rId52"/>
    <p:sldId id="326" r:id="rId53"/>
    <p:sldId id="327" r:id="rId54"/>
    <p:sldId id="328" r:id="rId55"/>
    <p:sldId id="283" r:id="rId5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FD1AA1-D33B-43F5-B4CB-DCFABD233C35}">
          <p14:sldIdLst>
            <p14:sldId id="282"/>
            <p14:sldId id="279"/>
            <p14:sldId id="280"/>
            <p14:sldId id="303"/>
            <p14:sldId id="263"/>
            <p14:sldId id="329"/>
            <p14:sldId id="304"/>
            <p14:sldId id="292"/>
            <p14:sldId id="305"/>
            <p14:sldId id="306"/>
            <p14:sldId id="307"/>
            <p14:sldId id="308"/>
            <p14:sldId id="309"/>
            <p14:sldId id="310"/>
            <p14:sldId id="312"/>
            <p14:sldId id="313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2"/>
            <p14:sldId id="344"/>
            <p14:sldId id="267"/>
            <p14:sldId id="269"/>
            <p14:sldId id="341"/>
            <p14:sldId id="339"/>
            <p14:sldId id="340"/>
            <p14:sldId id="301"/>
            <p14:sldId id="299"/>
            <p14:sldId id="300"/>
            <p14:sldId id="271"/>
            <p14:sldId id="293"/>
            <p14:sldId id="315"/>
            <p14:sldId id="294"/>
            <p14:sldId id="316"/>
            <p14:sldId id="272"/>
            <p14:sldId id="343"/>
            <p14:sldId id="317"/>
            <p14:sldId id="322"/>
            <p14:sldId id="323"/>
            <p14:sldId id="318"/>
            <p14:sldId id="319"/>
            <p14:sldId id="320"/>
            <p14:sldId id="321"/>
            <p14:sldId id="324"/>
            <p14:sldId id="325"/>
            <p14:sldId id="326"/>
            <p14:sldId id="327"/>
            <p14:sldId id="32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E9EB"/>
    <a:srgbClr val="83959D"/>
    <a:srgbClr val="008000"/>
    <a:srgbClr val="CCECFF"/>
    <a:srgbClr val="A5A5A5"/>
    <a:srgbClr val="0099CC"/>
    <a:srgbClr val="99CCFF"/>
    <a:srgbClr val="CAE8F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85" autoAdjust="0"/>
    <p:restoredTop sz="94660"/>
  </p:normalViewPr>
  <p:slideViewPr>
    <p:cSldViewPr snapToGrid="0">
      <p:cViewPr>
        <p:scale>
          <a:sx n="50" d="100"/>
          <a:sy n="50" d="100"/>
        </p:scale>
        <p:origin x="1776" y="420"/>
      </p:cViewPr>
      <p:guideLst>
        <p:guide orient="horz" pos="2183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14E2-3131-4C89-BCBA-66B4471AEB40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16E1-75F5-44C4-8557-A69FC8B7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6E1-75F5-44C4-8557-A69FC8B70D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6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8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042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55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51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5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076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54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896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920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52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975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25" y="5267339"/>
            <a:ext cx="3536625" cy="689514"/>
          </a:xfrm>
        </p:spPr>
        <p:txBody>
          <a:bodyPr>
            <a:normAutofit/>
          </a:bodyPr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اداره کل معماری و ساختمان</a:t>
            </a:r>
            <a:b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مهرماه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1398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35768" y="1836738"/>
            <a:ext cx="8215313" cy="2292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lnSpc>
                <a:spcPct val="26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مدارک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و مستندات جهت طرح در کمیته نمای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منطقه</a:t>
            </a:r>
          </a:p>
          <a:p>
            <a:pPr algn="ctr" rtl="1">
              <a:lnSpc>
                <a:spcPct val="260000"/>
              </a:lnSpc>
            </a:pP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موقعیت بنا در بدنه شهری : میان افزای دوبر، آکس دو بَر و پیچ دو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بَر</a:t>
            </a:r>
          </a:p>
          <a:p>
            <a:pPr algn="ctr" rtl="1">
              <a:lnSpc>
                <a:spcPct val="26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(املاک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دارای درخواست قبل از 1398/05/01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7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07974" y="6285322"/>
            <a:ext cx="4128053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چپ1 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57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4040" y="6271034"/>
            <a:ext cx="405591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14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86842" y="6235298"/>
            <a:ext cx="316304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52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407" y="6235298"/>
            <a:ext cx="319991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2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58789" y="6235298"/>
            <a:ext cx="321915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3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38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83177" y="6256746"/>
            <a:ext cx="497764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پرسپکتیوی از نما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راست 1 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1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89777" y="6256746"/>
            <a:ext cx="476444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پرسپکتیوی از نما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چپ 1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3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45506" y="6246850"/>
            <a:ext cx="65101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مجاور راست 1 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25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55634" y="6218274"/>
            <a:ext cx="654698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مجاور راست </a:t>
            </a:r>
            <a:r>
              <a:rPr lang="fa-IR" sz="2000" b="1" dirty="0" smtClean="0">
                <a:cs typeface="B Nazanin" panose="00000400000000000000" pitchFamily="2" charset="-78"/>
              </a:rPr>
              <a:t>2  </a:t>
            </a:r>
            <a:r>
              <a:rPr lang="fa-IR" sz="2000" b="1" dirty="0">
                <a:cs typeface="B Nazanin" panose="00000400000000000000" pitchFamily="2" charset="-78"/>
              </a:rPr>
              <a:t>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2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0553" y="6261138"/>
            <a:ext cx="63514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مجاور چپ 1 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77567"/>
              </p:ext>
            </p:extLst>
          </p:nvPr>
        </p:nvGraphicFramePr>
        <p:xfrm>
          <a:off x="1538514" y="1242891"/>
          <a:ext cx="6314461" cy="4752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99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4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 1-1  ارائه جدول مشخصات ساختمان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شماره پرونده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مالک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منطقه و ناحیه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آدرس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مساحت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پهنه طرح </a:t>
                      </a:r>
                      <a:r>
                        <a:rPr lang="fa-IR" sz="2000" dirty="0" err="1">
                          <a:cs typeface="B Nazanin" panose="00000400000000000000" pitchFamily="2" charset="-78"/>
                        </a:rPr>
                        <a:t>تفصیلی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سطح اشغال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تراکم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 جدول بنای مجاز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معابر اصلاح شده (مجاور ملک)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7163" y="163515"/>
            <a:ext cx="8815387" cy="5365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16637" y="-100016"/>
            <a:ext cx="17107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1- اطلاعات نما</a:t>
            </a:r>
          </a:p>
        </p:txBody>
      </p:sp>
    </p:spTree>
    <p:extLst>
      <p:ext uri="{BB962C8B-B14F-4D97-AF65-F5344CB8AC3E}">
        <p14:creationId xmlns:p14="http://schemas.microsoft.com/office/powerpoint/2010/main" val="29641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2119" y="6261138"/>
            <a:ext cx="638828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مجاور چپ </a:t>
            </a:r>
            <a:r>
              <a:rPr lang="fa-IR" sz="2000" b="1" dirty="0" smtClean="0">
                <a:cs typeface="B Nazanin" panose="00000400000000000000" pitchFamily="2" charset="-78"/>
              </a:rPr>
              <a:t>2 </a:t>
            </a:r>
            <a:r>
              <a:rPr lang="fa-IR" sz="2000" b="1" dirty="0">
                <a:cs typeface="B Nazanin" panose="00000400000000000000" pitchFamily="2" charset="-78"/>
              </a:rPr>
              <a:t>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38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68311" y="6203986"/>
            <a:ext cx="60644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روبروی 1 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19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9877" y="6203986"/>
            <a:ext cx="610134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روبروی </a:t>
            </a:r>
            <a:r>
              <a:rPr lang="fa-IR" sz="2000" b="1" dirty="0" smtClean="0">
                <a:cs typeface="B Nazanin" panose="00000400000000000000" pitchFamily="2" charset="-78"/>
              </a:rPr>
              <a:t>2  </a:t>
            </a:r>
            <a:r>
              <a:rPr lang="fa-IR" sz="2000" b="1" dirty="0">
                <a:cs typeface="B Nazanin" panose="00000400000000000000" pitchFamily="2" charset="-78"/>
              </a:rPr>
              <a:t>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8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40259" y="6203986"/>
            <a:ext cx="612058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نمای اصلی ساختمان روبروی </a:t>
            </a:r>
            <a:r>
              <a:rPr lang="fa-IR" sz="2000" b="1" dirty="0" smtClean="0">
                <a:cs typeface="B Nazanin" panose="00000400000000000000" pitchFamily="2" charset="-78"/>
              </a:rPr>
              <a:t>3 </a:t>
            </a:r>
            <a:r>
              <a:rPr lang="fa-IR" sz="2000" b="1" dirty="0">
                <a:cs typeface="B Nazanin" panose="00000400000000000000" pitchFamily="2" charset="-78"/>
              </a:rPr>
              <a:t>بَر دوم ساختمان مورد نظر 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34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84538" y="6248400"/>
            <a:ext cx="728917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</a:t>
            </a:r>
            <a:r>
              <a:rPr lang="fa-IR" sz="2000" b="1" dirty="0" err="1">
                <a:cs typeface="B Nazanin" panose="00000400000000000000" pitchFamily="2" charset="-78"/>
              </a:rPr>
              <a:t>پرسپکتیوی</a:t>
            </a:r>
            <a:r>
              <a:rPr lang="fa-IR" sz="2000" b="1" dirty="0">
                <a:cs typeface="B Nazanin" panose="00000400000000000000" pitchFamily="2" charset="-78"/>
              </a:rPr>
              <a:t> از نمای بَر دوم ساختمان مورد نظر 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راست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46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1116" y="6234113"/>
            <a:ext cx="727314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</a:t>
            </a:r>
            <a:r>
              <a:rPr lang="fa-IR" sz="2000" b="1" dirty="0" err="1">
                <a:cs typeface="B Nazanin" panose="00000400000000000000" pitchFamily="2" charset="-78"/>
              </a:rPr>
              <a:t>پرسپکتیوی</a:t>
            </a:r>
            <a:r>
              <a:rPr lang="fa-IR" sz="2000" b="1" dirty="0">
                <a:cs typeface="B Nazanin" panose="00000400000000000000" pitchFamily="2" charset="-78"/>
              </a:rPr>
              <a:t> از نمای بَر دوم ساختمان مورد نظر 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چپ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24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04254" y="6223067"/>
            <a:ext cx="553549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از بناهای واجد ارزش در محدوده (در صورت وجود )</a:t>
            </a:r>
          </a:p>
        </p:txBody>
      </p:sp>
    </p:spTree>
    <p:extLst>
      <p:ext uri="{BB962C8B-B14F-4D97-AF65-F5344CB8AC3E}">
        <p14:creationId xmlns:p14="http://schemas.microsoft.com/office/powerpoint/2010/main" val="24566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3244" y="6223067"/>
            <a:ext cx="405752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کروکی نمایش محل تصاویر نماهای مجاور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8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075766" y="6425907"/>
            <a:ext cx="6973700" cy="297623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262626"/>
                </a:solidFill>
                <a:cs typeface="B Traffic" panose="00000400000000000000" pitchFamily="2" charset="-78"/>
              </a:rPr>
              <a:t>پانورامای موقعیت ساختمان در بدنه شهری </a:t>
            </a:r>
            <a:r>
              <a:rPr lang="fa-IR" b="1" dirty="0" smtClean="0">
                <a:solidFill>
                  <a:srgbClr val="262626"/>
                </a:solidFill>
                <a:cs typeface="B Traffic" panose="00000400000000000000" pitchFamily="2" charset="-78"/>
              </a:rPr>
              <a:t>در بر گذر 1 به </a:t>
            </a:r>
            <a:r>
              <a:rPr lang="fa-IR" b="1" dirty="0">
                <a:solidFill>
                  <a:srgbClr val="262626"/>
                </a:solidFill>
                <a:cs typeface="B Traffic" panose="00000400000000000000" pitchFamily="2" charset="-78"/>
              </a:rPr>
              <a:t>همراه مجاورین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981075" y="49625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62571" y="5244798"/>
            <a:ext cx="4913197" cy="3175"/>
            <a:chOff x="1938618" y="908797"/>
            <a:chExt cx="4913197" cy="317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938618" y="908797"/>
              <a:ext cx="10160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48268" y="908797"/>
              <a:ext cx="95885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97593" y="911972"/>
              <a:ext cx="14732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354918" y="908797"/>
              <a:ext cx="7729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091518" y="908797"/>
              <a:ext cx="7602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004411" y="5045951"/>
            <a:ext cx="69923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چپی2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09375" y="5071986"/>
            <a:ext cx="68320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2168" y="5065636"/>
            <a:ext cx="755335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80907" y="5067858"/>
            <a:ext cx="771366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94047" y="501483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46422" y="152868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4427538" y="1765300"/>
            <a:ext cx="317500" cy="7747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862138" y="4981575"/>
            <a:ext cx="49244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896173" y="276828"/>
            <a:ext cx="1351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 3-2  پانوراما</a:t>
            </a:r>
          </a:p>
        </p:txBody>
      </p:sp>
    </p:spTree>
    <p:extLst>
      <p:ext uri="{BB962C8B-B14F-4D97-AF65-F5344CB8AC3E}">
        <p14:creationId xmlns:p14="http://schemas.microsoft.com/office/powerpoint/2010/main" val="8249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35931" y="6378318"/>
            <a:ext cx="5672138" cy="40348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پانورامای بدنه شهری روبروی </a:t>
            </a:r>
            <a:r>
              <a:rPr lang="fa-IR" sz="2000" dirty="0" smtClean="0">
                <a:solidFill>
                  <a:srgbClr val="262626"/>
                </a:solidFill>
                <a:cs typeface="B Traffic" panose="00000400000000000000" pitchFamily="2" charset="-78"/>
              </a:rPr>
              <a:t>ساختمان در گذر 1</a:t>
            </a:r>
            <a:endParaRPr lang="fa-IR" sz="2000" dirty="0">
              <a:solidFill>
                <a:srgbClr val="262626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77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1450" y="6319839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05904" y="6464498"/>
            <a:ext cx="261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 defTabSz="457200"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ارایه </a:t>
            </a:r>
            <a:r>
              <a:rPr lang="fa-IR" b="1" dirty="0">
                <a:cs typeface="B Nazanin" panose="00000400000000000000" pitchFamily="2" charset="-78"/>
              </a:rPr>
              <a:t>جانمائی ملک (1/2000)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6321428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71319" y="643824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 defTabSz="457200">
              <a:buFont typeface="Wingdings" panose="05000000000000000000" pitchFamily="2" charset="2"/>
              <a:buChar char="q"/>
            </a:pPr>
            <a:r>
              <a:rPr lang="fa-IR" b="1" dirty="0">
                <a:cs typeface="B Nazanin" panose="00000400000000000000" pitchFamily="2" charset="-78"/>
              </a:rPr>
              <a:t>ارائه پلان موقعیت پیشنهادی</a:t>
            </a:r>
          </a:p>
        </p:txBody>
      </p:sp>
    </p:spTree>
    <p:extLst>
      <p:ext uri="{BB962C8B-B14F-4D97-AF65-F5344CB8AC3E}">
        <p14:creationId xmlns:p14="http://schemas.microsoft.com/office/powerpoint/2010/main" val="17417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1716" y="6321428"/>
            <a:ext cx="8990479" cy="3841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Rectangle 5"/>
          <p:cNvSpPr/>
          <p:nvPr/>
        </p:nvSpPr>
        <p:spPr>
          <a:xfrm>
            <a:off x="842682" y="6336260"/>
            <a:ext cx="7278501" cy="36934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b="1" dirty="0" err="1">
                <a:solidFill>
                  <a:srgbClr val="262626"/>
                </a:solidFill>
                <a:cs typeface="B Traffic" panose="00000400000000000000" pitchFamily="2" charset="-78"/>
              </a:rPr>
              <a:t>پانورامای</a:t>
            </a:r>
            <a:r>
              <a:rPr lang="fa-IR" b="1" dirty="0">
                <a:solidFill>
                  <a:srgbClr val="262626"/>
                </a:solidFill>
                <a:cs typeface="B Traffic" panose="00000400000000000000" pitchFamily="2" charset="-78"/>
              </a:rPr>
              <a:t> موقعیت ساختمان در بدنه شهری در بر گذر </a:t>
            </a:r>
            <a:r>
              <a:rPr lang="fa-IR" b="1" dirty="0" smtClean="0">
                <a:solidFill>
                  <a:srgbClr val="262626"/>
                </a:solidFill>
                <a:cs typeface="B Traffic" panose="00000400000000000000" pitchFamily="2" charset="-78"/>
              </a:rPr>
              <a:t>2  </a:t>
            </a:r>
            <a:r>
              <a:rPr lang="fa-IR" b="1" dirty="0">
                <a:solidFill>
                  <a:srgbClr val="262626"/>
                </a:solidFill>
                <a:cs typeface="B Traffic" panose="00000400000000000000" pitchFamily="2" charset="-78"/>
              </a:rPr>
              <a:t>به همراه مجاورین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981075" y="49625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62571" y="5244798"/>
            <a:ext cx="4913197" cy="3175"/>
            <a:chOff x="1938618" y="908797"/>
            <a:chExt cx="4913197" cy="317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938618" y="908797"/>
              <a:ext cx="10160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48268" y="908797"/>
              <a:ext cx="95885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97593" y="911972"/>
              <a:ext cx="14732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354918" y="908797"/>
              <a:ext cx="7729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091518" y="908797"/>
              <a:ext cx="7602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004411" y="5045951"/>
            <a:ext cx="69923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چپی2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09375" y="5071986"/>
            <a:ext cx="68320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2168" y="5065636"/>
            <a:ext cx="755335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80907" y="5067858"/>
            <a:ext cx="771366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94047" y="501483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46422" y="152868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4427538" y="1765300"/>
            <a:ext cx="317500" cy="7747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862138" y="4981575"/>
            <a:ext cx="49244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896173" y="276828"/>
            <a:ext cx="1351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 3-2  پانوراما</a:t>
            </a:r>
          </a:p>
        </p:txBody>
      </p:sp>
    </p:spTree>
    <p:extLst>
      <p:ext uri="{BB962C8B-B14F-4D97-AF65-F5344CB8AC3E}">
        <p14:creationId xmlns:p14="http://schemas.microsoft.com/office/powerpoint/2010/main" val="10503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00151" y="6326200"/>
            <a:ext cx="6665119" cy="40348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 err="1">
                <a:solidFill>
                  <a:srgbClr val="262626"/>
                </a:solidFill>
                <a:cs typeface="B Traffic" panose="00000400000000000000" pitchFamily="2" charset="-78"/>
              </a:rPr>
              <a:t>پانورامای</a:t>
            </a: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 بدنه شهری روبروی ساختمان در گذر </a:t>
            </a:r>
            <a:r>
              <a:rPr lang="fa-IR" sz="2000" dirty="0" smtClean="0">
                <a:solidFill>
                  <a:srgbClr val="262626"/>
                </a:solidFill>
                <a:cs typeface="B Traffic" panose="00000400000000000000" pitchFamily="2" charset="-78"/>
              </a:rPr>
              <a:t>2</a:t>
            </a:r>
            <a:endParaRPr lang="fa-IR" sz="2000" dirty="0">
              <a:solidFill>
                <a:srgbClr val="262626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87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7560" y="6271034"/>
            <a:ext cx="456887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تاکیدات غالب 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20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49225" y="6285323"/>
            <a:ext cx="36455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تحلیل مصالح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2943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3523" y="6256048"/>
            <a:ext cx="503695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سطوح شفاف و کدر در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914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78317" y="6241762"/>
            <a:ext cx="418736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پر و خالی </a:t>
            </a:r>
            <a:r>
              <a:rPr lang="fa-IR" sz="2000" b="1" dirty="0">
                <a:cs typeface="B Nazanin" panose="00000400000000000000" pitchFamily="2" charset="-78"/>
              </a:rPr>
              <a:t>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0075" y="6296958"/>
            <a:ext cx="7421745" cy="38958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ساختمان (رندر سه بعدی-دید ناظر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 در جهات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مختلف  به ازای هر گذر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131542" y="298289"/>
            <a:ext cx="28809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 1-3 طرح سه بعدی از کل نما</a:t>
            </a:r>
          </a:p>
        </p:txBody>
      </p:sp>
    </p:spTree>
    <p:extLst>
      <p:ext uri="{BB962C8B-B14F-4D97-AF65-F5344CB8AC3E}">
        <p14:creationId xmlns:p14="http://schemas.microsoft.com/office/powerpoint/2010/main" val="4118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7325" y="6258177"/>
            <a:ext cx="6052818" cy="4283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تصویر نمای شب  به ازای هر گذر (رندر سه بعدی-دید ناظر)</a:t>
            </a:r>
          </a:p>
        </p:txBody>
      </p:sp>
    </p:spTree>
    <p:extLst>
      <p:ext uri="{BB962C8B-B14F-4D97-AF65-F5344CB8AC3E}">
        <p14:creationId xmlns:p14="http://schemas.microsoft.com/office/powerpoint/2010/main" val="1649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720" y="6227953"/>
            <a:ext cx="8356506" cy="57335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بام (رندر سه بعدی دید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پرنده از بام با تاکید بر جانمائی تاسیسات و تجهیزات)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04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365580" y="311890"/>
            <a:ext cx="2412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2-3  طرح به ازای هر گذر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43102" y="6158669"/>
            <a:ext cx="4946490" cy="5421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اصلی به ازای هر گذر (رندر سه بعدی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26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19841"/>
              </p:ext>
            </p:extLst>
          </p:nvPr>
        </p:nvGraphicFramePr>
        <p:xfrm>
          <a:off x="838200" y="2236772"/>
          <a:ext cx="7600950" cy="1728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72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8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 تعداد نمای قابل مشاهده از فضای شهری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 err="1">
                          <a:cs typeface="B Nazanin" panose="00000400000000000000" pitchFamily="2" charset="-78"/>
                        </a:rPr>
                        <a:t>جهت‌گیری</a:t>
                      </a: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 پلاک 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میان افزای دوبر/ آکس دو بَر/پیچ دو بَر</a:t>
                      </a:r>
                      <a:endParaRPr lang="en-US" sz="20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موقعیت بنا در بدنه شهری</a:t>
                      </a:r>
                      <a:endParaRPr lang="fa-IR" sz="20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نوع بافت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1372" y="196173"/>
            <a:ext cx="202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>
                <a:cs typeface="B Nazanin" panose="00000400000000000000" pitchFamily="2" charset="-78"/>
              </a:rPr>
              <a:t>2-1 تعریف ساختمان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2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606" y="6111343"/>
            <a:ext cx="5202161" cy="67521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فرعی (جانبی – حیاط)  (رندر سه بعدی) </a:t>
            </a:r>
          </a:p>
        </p:txBody>
      </p:sp>
    </p:spTree>
    <p:extLst>
      <p:ext uri="{BB962C8B-B14F-4D97-AF65-F5344CB8AC3E}">
        <p14:creationId xmlns:p14="http://schemas.microsoft.com/office/powerpoint/2010/main" val="24581796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168305" y="1430640"/>
            <a:ext cx="830173" cy="2343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445225" y="1805706"/>
            <a:ext cx="284380" cy="69388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35972" y="4666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29589" y="4556872"/>
            <a:ext cx="663573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00164" y="6284054"/>
            <a:ext cx="6124504" cy="45416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جانمایی نمای طراحی شده در بدنه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شهری به ازای گذر اول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930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168305" y="1430640"/>
            <a:ext cx="830173" cy="2343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445225" y="1805706"/>
            <a:ext cx="284380" cy="69388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35972" y="4666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29589" y="4556872"/>
            <a:ext cx="663573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8712" y="6255479"/>
            <a:ext cx="6038779" cy="45416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جانمایی نمای طراحی شده در بدنه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شهری به ازای گذر دوم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2634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932" y="277690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3-3   خروجی های ویژه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086" y="6288339"/>
            <a:ext cx="7634274" cy="38033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جزئیات، الحاقات و تزیینات استفاده شده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37477194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1477" y="6263371"/>
            <a:ext cx="8372472" cy="55176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ویژه از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یا دیوار حیاط با تاکید بر ورودی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1187585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7642" y="6256746"/>
            <a:ext cx="4908716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نقش رخ بام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696076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6917" y="6275229"/>
            <a:ext cx="6905707" cy="48842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دسترس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پذیری برای معلولین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21134828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335" y="6246190"/>
            <a:ext cx="7741909" cy="54037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جانمائی تابلوها در نمای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(درصورت وجود)</a:t>
            </a:r>
            <a:endParaRPr lang="en-US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625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29000" y="6342474"/>
            <a:ext cx="3886000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نما به همراه راهنما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646105" y="300655"/>
            <a:ext cx="1851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4-3 ترسیمات فنی</a:t>
            </a:r>
          </a:p>
        </p:txBody>
      </p:sp>
    </p:spTree>
    <p:extLst>
      <p:ext uri="{BB962C8B-B14F-4D97-AF65-F5344CB8AC3E}">
        <p14:creationId xmlns:p14="http://schemas.microsoft.com/office/powerpoint/2010/main" val="28127640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55738" y="6342474"/>
            <a:ext cx="52325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پلان‌های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مصوب به تفکیک طبقات</a:t>
            </a:r>
          </a:p>
        </p:txBody>
      </p:sp>
    </p:spTree>
    <p:extLst>
      <p:ext uri="{BB962C8B-B14F-4D97-AF65-F5344CB8AC3E}">
        <p14:creationId xmlns:p14="http://schemas.microsoft.com/office/powerpoint/2010/main" val="9588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592404" y="237608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400" b="1" dirty="0">
                <a:cs typeface="B Nazanin" panose="00000400000000000000" pitchFamily="2" charset="-78"/>
              </a:rPr>
              <a:t> 1-2 نمای موجود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11845" y="6325059"/>
            <a:ext cx="5120312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Zar" panose="00000400000000000000" pitchFamily="2" charset="-78"/>
              </a:rPr>
              <a:t>تصویر نمای اصلی اول ساختمان در وضعیت کنونی </a:t>
            </a:r>
          </a:p>
        </p:txBody>
      </p:sp>
    </p:spTree>
    <p:extLst>
      <p:ext uri="{BB962C8B-B14F-4D97-AF65-F5344CB8AC3E}">
        <p14:creationId xmlns:p14="http://schemas.microsoft.com/office/powerpoint/2010/main" val="21477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181" y="6234802"/>
            <a:ext cx="6243637" cy="58034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مصالح، تزئینات و الحاقات نما به همراه راهنما</a:t>
            </a:r>
          </a:p>
        </p:txBody>
      </p:sp>
    </p:spTree>
    <p:extLst>
      <p:ext uri="{BB962C8B-B14F-4D97-AF65-F5344CB8AC3E}">
        <p14:creationId xmlns:p14="http://schemas.microsoft.com/office/powerpoint/2010/main" val="3834105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7005"/>
            <a:ext cx="8995869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برش عمودی از جداره های خارجی با تاکید بر جزئیات اتصال عناصر نما به سازه اصلی با مقیاس 1/20 (</a:t>
            </a:r>
            <a:r>
              <a:rPr lang="en-US" sz="1600" b="1" dirty="0">
                <a:solidFill>
                  <a:srgbClr val="262626"/>
                </a:solidFill>
                <a:cs typeface="B Zar" panose="00000400000000000000" pitchFamily="2" charset="-78"/>
              </a:rPr>
              <a:t>wall section</a:t>
            </a: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176101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28840" y="6247005"/>
            <a:ext cx="4743450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جزئیات عناصر الحاقی به نما 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15755572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36588" y="6244710"/>
            <a:ext cx="34708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توضیح مشخصات فنی نورپردازی</a:t>
            </a:r>
          </a:p>
        </p:txBody>
      </p:sp>
    </p:spTree>
    <p:extLst>
      <p:ext uri="{BB962C8B-B14F-4D97-AF65-F5344CB8AC3E}">
        <p14:creationId xmlns:p14="http://schemas.microsoft.com/office/powerpoint/2010/main" val="28494014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54188" y="6244712"/>
            <a:ext cx="34356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توجیه ایده طراحی (اختیاری)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7725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60207" y="151578"/>
            <a:ext cx="3023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b="1" dirty="0">
                <a:cs typeface="B Zar" panose="00000400000000000000" pitchFamily="2" charset="-78"/>
              </a:rPr>
              <a:t> 5-3 ارائه جدول رنگ و مصالح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30875"/>
              </p:ext>
            </p:extLst>
          </p:nvPr>
        </p:nvGraphicFramePr>
        <p:xfrm>
          <a:off x="464456" y="954086"/>
          <a:ext cx="8273143" cy="5287056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888342"/>
                <a:gridCol w="1510771"/>
                <a:gridCol w="1901872"/>
                <a:gridCol w="1972158"/>
              </a:tblGrid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مشخصات آماری مصالح و رنگ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کد رنگی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درصد پوشش نما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آجر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گرانیت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تراروتن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مرمر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ماسه سنگ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Sandstone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سایر سنگ ها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سیمان و بتن (با 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ترمو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وود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kern="1200" dirty="0" err="1">
                          <a:cs typeface="B Nazanin" panose="00000400000000000000" pitchFamily="2" charset="-78"/>
                        </a:rPr>
                        <a:t>Thermowood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سرامیک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شیشه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سمنت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بورد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Cement board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کامپوزیت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Composite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صفحات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HPL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سایر مصالح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27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8822" y="6246850"/>
            <a:ext cx="53463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Zar" panose="00000400000000000000" pitchFamily="2" charset="-78"/>
              </a:rPr>
              <a:t>تصویر نمای اصلی بَر دوم ساختمان در وضعیت کنونی </a:t>
            </a:r>
            <a:endParaRPr lang="en-US" sz="2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43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53003" y="6313898"/>
            <a:ext cx="46297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 های </a:t>
            </a:r>
            <a:r>
              <a:rPr lang="fa-IR" sz="2000" b="1" dirty="0" smtClean="0">
                <a:cs typeface="B Nazanin" panose="00000400000000000000" pitchFamily="2" charset="-78"/>
              </a:rPr>
              <a:t>فرعی ساختمان (فرعی – حیاط 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0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659731" y="246669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2-2 نمای مجاورین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02977" y="6271034"/>
            <a:ext cx="433804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نمای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اصلی ساختمان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مجاور راست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1  </a:t>
            </a:r>
          </a:p>
        </p:txBody>
      </p:sp>
    </p:spTree>
    <p:extLst>
      <p:ext uri="{BB962C8B-B14F-4D97-AF65-F5344CB8AC3E}">
        <p14:creationId xmlns:p14="http://schemas.microsoft.com/office/powerpoint/2010/main" val="40709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01373" y="6271034"/>
            <a:ext cx="4341253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راست 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3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2847</TotalTime>
  <Words>802</Words>
  <Application>Microsoft Office PowerPoint</Application>
  <PresentationFormat>On-screen Show (4:3)</PresentationFormat>
  <Paragraphs>147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B Nazanin</vt:lpstr>
      <vt:lpstr>B Traffic</vt:lpstr>
      <vt:lpstr>B Zar</vt:lpstr>
      <vt:lpstr>Calibri</vt:lpstr>
      <vt:lpstr>Corbel</vt:lpstr>
      <vt:lpstr>Tahoma</vt:lpstr>
      <vt:lpstr>Wingdings</vt:lpstr>
      <vt:lpstr>Basis</vt:lpstr>
      <vt:lpstr>اداره کل معماری و ساختمان مهرماه 1398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Atelier-6</dc:creator>
  <cp:lastModifiedBy>Somayeh Sazgarnia</cp:lastModifiedBy>
  <cp:revision>250</cp:revision>
  <dcterms:created xsi:type="dcterms:W3CDTF">2019-01-26T06:33:44Z</dcterms:created>
  <dcterms:modified xsi:type="dcterms:W3CDTF">2019-09-25T07:09:33Z</dcterms:modified>
</cp:coreProperties>
</file>