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327" r:id="rId3"/>
    <p:sldId id="307" r:id="rId4"/>
    <p:sldId id="365" r:id="rId5"/>
    <p:sldId id="328" r:id="rId6"/>
    <p:sldId id="329" r:id="rId7"/>
    <p:sldId id="273" r:id="rId8"/>
    <p:sldId id="274" r:id="rId9"/>
    <p:sldId id="364" r:id="rId10"/>
    <p:sldId id="309" r:id="rId11"/>
    <p:sldId id="325" r:id="rId12"/>
    <p:sldId id="275" r:id="rId13"/>
    <p:sldId id="323" r:id="rId14"/>
    <p:sldId id="311" r:id="rId15"/>
    <p:sldId id="339" r:id="rId16"/>
    <p:sldId id="334" r:id="rId17"/>
    <p:sldId id="361" r:id="rId18"/>
    <p:sldId id="336" r:id="rId19"/>
    <p:sldId id="337" r:id="rId20"/>
    <p:sldId id="338" r:id="rId21"/>
    <p:sldId id="346" r:id="rId22"/>
    <p:sldId id="358" r:id="rId23"/>
    <p:sldId id="360" r:id="rId24"/>
    <p:sldId id="281" r:id="rId25"/>
    <p:sldId id="314" r:id="rId26"/>
    <p:sldId id="362" r:id="rId27"/>
    <p:sldId id="321" r:id="rId28"/>
    <p:sldId id="347" r:id="rId29"/>
    <p:sldId id="363" r:id="rId30"/>
    <p:sldId id="283" r:id="rId31"/>
    <p:sldId id="348" r:id="rId32"/>
    <p:sldId id="351" r:id="rId33"/>
    <p:sldId id="353" r:id="rId34"/>
    <p:sldId id="354" r:id="rId35"/>
    <p:sldId id="355" r:id="rId36"/>
    <p:sldId id="356" r:id="rId37"/>
    <p:sldId id="357" r:id="rId38"/>
  </p:sldIdLst>
  <p:sldSz cx="15119350" cy="10691813"/>
  <p:notesSz cx="6858000" cy="9144000"/>
  <p:defaultTextStyle>
    <a:defPPr>
      <a:defRPr lang="en-US"/>
    </a:defPPr>
    <a:lvl1pPr marL="0" algn="l" defTabSz="1238218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111" algn="l" defTabSz="1238218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218" algn="l" defTabSz="1238218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7330" algn="l" defTabSz="1238218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6435" algn="l" defTabSz="1238218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5546" algn="l" defTabSz="1238218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4657" algn="l" defTabSz="1238218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3762" algn="l" defTabSz="1238218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2873" algn="l" defTabSz="1238218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1EC7"/>
    <a:srgbClr val="EC27C4"/>
    <a:srgbClr val="FF4E02"/>
    <a:srgbClr val="6B32E6"/>
    <a:srgbClr val="26D4FE"/>
    <a:srgbClr val="F5A200"/>
    <a:srgbClr val="F5CA35"/>
    <a:srgbClr val="999999"/>
    <a:srgbClr val="44444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14" autoAdjust="0"/>
    <p:restoredTop sz="94660"/>
  </p:normalViewPr>
  <p:slideViewPr>
    <p:cSldViewPr snapToGrid="0">
      <p:cViewPr varScale="1">
        <p:scale>
          <a:sx n="45" d="100"/>
          <a:sy n="45" d="100"/>
        </p:scale>
        <p:origin x="1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2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18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28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68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7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6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98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35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29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08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34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5119350" cy="126717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8" name="Rectangle 7"/>
          <p:cNvSpPr/>
          <p:nvPr userDrawn="1"/>
        </p:nvSpPr>
        <p:spPr>
          <a:xfrm>
            <a:off x="494189" y="1053272"/>
            <a:ext cx="465770" cy="3836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fld id="{967D3316-270B-487C-8E1B-8842E73588DA}" type="slidenum">
              <a:rPr lang="fa-IR" sz="1200" smtClean="0">
                <a:solidFill>
                  <a:schemeClr val="tx1"/>
                </a:solidFill>
                <a:cs typeface="B Mitra" panose="00000400000000000000" pitchFamily="2" charset="-78"/>
              </a:rPr>
              <a:pPr algn="ctr" rtl="1"/>
              <a:t>‹#›</a:t>
            </a:fld>
            <a:endParaRPr lang="en-US" sz="1200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1756348" y="845112"/>
            <a:ext cx="2092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200" dirty="0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مهندسان مشاور معمار سازه اعلم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pic>
        <p:nvPicPr>
          <p:cNvPr id="10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621903" y="515632"/>
            <a:ext cx="1043563" cy="68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27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4444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6" name="Rectangle 5"/>
          <p:cNvSpPr/>
          <p:nvPr/>
        </p:nvSpPr>
        <p:spPr>
          <a:xfrm>
            <a:off x="0" y="9469842"/>
            <a:ext cx="15119350" cy="1221971"/>
          </a:xfrm>
          <a:prstGeom prst="rect">
            <a:avLst/>
          </a:prstGeom>
          <a:solidFill>
            <a:srgbClr val="4444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7" name="TextBox 6"/>
          <p:cNvSpPr txBox="1"/>
          <p:nvPr/>
        </p:nvSpPr>
        <p:spPr>
          <a:xfrm>
            <a:off x="3654811" y="1744628"/>
            <a:ext cx="7821200" cy="1195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en-US" sz="2585" b="1" dirty="0" smtClean="0">
                <a:cs typeface="B Mitra" panose="00000400000000000000" pitchFamily="2" charset="0"/>
              </a:rPr>
              <a:t>نام پروژه</a:t>
            </a:r>
          </a:p>
          <a:p>
            <a:pPr algn="ctr" rtl="1"/>
            <a:endParaRPr lang="en-US" altLang="en-US" sz="2585" b="1" dirty="0" smtClean="0">
              <a:cs typeface="B Mitra" panose="00000400000000000000" pitchFamily="2" charset="0"/>
            </a:endParaRPr>
          </a:p>
          <a:p>
            <a:pPr algn="ctr" rtl="1"/>
            <a:r>
              <a:rPr lang="fa-IR" altLang="en-US" sz="2000" b="1" dirty="0" smtClean="0">
                <a:cs typeface="B Mitra" panose="00000400000000000000" pitchFamily="2" charset="0"/>
              </a:rPr>
              <a:t>تاریخ تحویل</a:t>
            </a:r>
            <a:endParaRPr lang="en-US" altLang="en-US" sz="2000" dirty="0">
              <a:cs typeface="B Mitra" panose="000004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74582" y="9602650"/>
            <a:ext cx="8410257" cy="1205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809" b="1" dirty="0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شماره پرونده</a:t>
            </a:r>
            <a:r>
              <a:rPr lang="en-US" sz="1809" b="1" dirty="0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  </a:t>
            </a:r>
            <a:r>
              <a:rPr lang="en-US" sz="1809" b="1" dirty="0" smtClean="0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:</a:t>
            </a:r>
            <a:r>
              <a:rPr lang="fa-IR" sz="1809" b="1" dirty="0" smtClean="0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............</a:t>
            </a:r>
            <a:endParaRPr lang="en-US" sz="1809" b="1" dirty="0">
              <a:solidFill>
                <a:schemeClr val="bg1"/>
              </a:solidFill>
              <a:cs typeface="B Mitra" panose="00000400000000000000" pitchFamily="2" charset="-78"/>
            </a:endParaRPr>
          </a:p>
          <a:p>
            <a:pPr algn="ctr" rtl="1"/>
            <a:endParaRPr lang="fa-IR" sz="1809" b="1" dirty="0">
              <a:solidFill>
                <a:schemeClr val="bg1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sz="1809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نشانی</a:t>
            </a:r>
            <a:r>
              <a:rPr lang="en-US" sz="1809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 </a:t>
            </a:r>
            <a:r>
              <a:rPr lang="fa-IR" sz="1809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و تلفن  :..............................................................................................................</a:t>
            </a:r>
            <a:endParaRPr lang="fa-IR" sz="1809" b="1" dirty="0">
              <a:solidFill>
                <a:schemeClr val="bg1"/>
              </a:solidFill>
              <a:cs typeface="B Mitra" panose="00000400000000000000" pitchFamily="2" charset="-78"/>
            </a:endParaRPr>
          </a:p>
          <a:p>
            <a:pPr algn="ctr" rtl="1"/>
            <a:endParaRPr lang="en-US" sz="1809" b="1" dirty="0">
              <a:solidFill>
                <a:schemeClr val="bg1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48122" y="933120"/>
            <a:ext cx="4223109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809" dirty="0" smtClean="0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نام مهندسان مشاور</a:t>
            </a:r>
            <a:endParaRPr lang="en-US" sz="1809" dirty="0">
              <a:solidFill>
                <a:schemeClr val="bg1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48122" y="4932947"/>
            <a:ext cx="488700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عکس روی جلد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09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23098" y="4594373"/>
            <a:ext cx="8073157" cy="1762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18" b="1" dirty="0">
                <a:cs typeface="B Mitra" panose="00000400000000000000" pitchFamily="2" charset="-78"/>
              </a:rPr>
              <a:t>آلترناتیو شماره 1</a:t>
            </a:r>
          </a:p>
          <a:p>
            <a:pPr algn="ctr"/>
            <a:endParaRPr lang="fa-IR" sz="3618" b="1" dirty="0">
              <a:cs typeface="B Mitra" panose="00000400000000000000" pitchFamily="2" charset="-78"/>
            </a:endParaRPr>
          </a:p>
          <a:p>
            <a:pPr algn="ctr"/>
            <a:r>
              <a:rPr lang="fa-IR" sz="3618" b="1" dirty="0">
                <a:cs typeface="B Mitra" panose="00000400000000000000" pitchFamily="2" charset="-78"/>
              </a:rPr>
              <a:t>(جانمایی طرح سه بعدی در میان بناهای </a:t>
            </a:r>
            <a:r>
              <a:rPr lang="fa-IR" sz="3618" b="1" dirty="0" smtClean="0">
                <a:cs typeface="B Mitra" panose="00000400000000000000" pitchFamily="2" charset="-78"/>
              </a:rPr>
              <a:t>همجوار)</a:t>
            </a:r>
            <a:endParaRPr lang="fa-IR" sz="3618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501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02175" y="1384590"/>
            <a:ext cx="8912114" cy="64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a-IR" sz="1809" b="1" dirty="0">
                <a:cs typeface="B Mitra" panose="00000400000000000000" pitchFamily="2" charset="-78"/>
              </a:rPr>
              <a:t>جانمايي طرح سه بعدی نما  در ميان بناهاي همجوار – دید از </a:t>
            </a:r>
            <a:r>
              <a:rPr lang="fa-IR" sz="1809" b="1" dirty="0" smtClean="0">
                <a:cs typeface="B Mitra" panose="00000400000000000000" pitchFamily="2" charset="-78"/>
              </a:rPr>
              <a:t>خیابان 1</a:t>
            </a:r>
            <a:endParaRPr lang="fa-IR" sz="1809" b="1" dirty="0">
              <a:cs typeface="B Mitra" panose="00000400000000000000" pitchFamily="2" charset="-78"/>
            </a:endParaRPr>
          </a:p>
          <a:p>
            <a:pPr algn="r"/>
            <a:endParaRPr lang="en-US" sz="1809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931025" y="1655759"/>
            <a:ext cx="6645164" cy="64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a-IR" sz="1809" b="1" dirty="0">
                <a:cs typeface="B Mitra" panose="00000400000000000000" pitchFamily="2" charset="-78"/>
              </a:rPr>
              <a:t>جانمايي طرح سه بعدی نما  در ميان بناهاي همجوار – </a:t>
            </a:r>
            <a:r>
              <a:rPr lang="fa-IR" sz="1809" b="1" dirty="0" smtClean="0">
                <a:cs typeface="B Mitra" panose="00000400000000000000" pitchFamily="2" charset="-78"/>
              </a:rPr>
              <a:t>خیابان 2 </a:t>
            </a:r>
            <a:endParaRPr lang="fa-IR" sz="1809" b="1" dirty="0">
              <a:cs typeface="B Mitra" panose="00000400000000000000" pitchFamily="2" charset="-78"/>
            </a:endParaRPr>
          </a:p>
          <a:p>
            <a:pPr algn="r"/>
            <a:endParaRPr lang="en-US" sz="1809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995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21525" y="819583"/>
            <a:ext cx="7156155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a-IR" sz="1809" b="1" dirty="0">
                <a:cs typeface="B Mitra" panose="00000400000000000000" pitchFamily="2" charset="-78"/>
              </a:rPr>
              <a:t>جانمايي طرح سه بعدی نما  در ميان بناهاي همجوار – دید از </a:t>
            </a:r>
            <a:r>
              <a:rPr lang="fa-IR" sz="1809" b="1" dirty="0" smtClean="0">
                <a:cs typeface="B Mitra" panose="00000400000000000000" pitchFamily="2" charset="-78"/>
              </a:rPr>
              <a:t>خیابان 3</a:t>
            </a:r>
            <a:endParaRPr lang="en-US" sz="1809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067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23098" y="4550626"/>
            <a:ext cx="8073157" cy="1762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18" b="1" dirty="0">
                <a:cs typeface="B Mitra" panose="00000400000000000000" pitchFamily="2" charset="-78"/>
              </a:rPr>
              <a:t>آلترناتیو شماره 1</a:t>
            </a:r>
          </a:p>
          <a:p>
            <a:pPr algn="ctr"/>
            <a:endParaRPr lang="fa-IR" sz="3618" b="1" dirty="0">
              <a:cs typeface="B Mitra" panose="00000400000000000000" pitchFamily="2" charset="-78"/>
            </a:endParaRPr>
          </a:p>
          <a:p>
            <a:pPr algn="ctr"/>
            <a:r>
              <a:rPr lang="fa-IR" sz="3618" b="1" dirty="0">
                <a:cs typeface="B Mitra" panose="00000400000000000000" pitchFamily="2" charset="-78"/>
              </a:rPr>
              <a:t>(تصاویر سه بعدی رنگی)</a:t>
            </a:r>
          </a:p>
        </p:txBody>
      </p:sp>
    </p:spTree>
    <p:extLst>
      <p:ext uri="{BB962C8B-B14F-4D97-AF65-F5344CB8AC3E}">
        <p14:creationId xmlns:p14="http://schemas.microsoft.com/office/powerpoint/2010/main" val="233999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96513" y="1530687"/>
            <a:ext cx="4020448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fa-IR" sz="1809" b="1" dirty="0">
                <a:cs typeface="B Mitra" panose="00000400000000000000" pitchFamily="2" charset="-78"/>
              </a:rPr>
              <a:t>دید پرنده</a:t>
            </a:r>
            <a:endParaRPr lang="en-US" sz="1809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550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83822" y="653336"/>
            <a:ext cx="4020448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a-IR" sz="1809" b="1" dirty="0">
                <a:cs typeface="B Mitra" panose="00000400000000000000" pitchFamily="2" charset="-78"/>
              </a:rPr>
              <a:t>نمای شمالی – نمای </a:t>
            </a:r>
            <a:r>
              <a:rPr lang="fa-IR" sz="1809" b="1" dirty="0" smtClean="0">
                <a:cs typeface="B Mitra" panose="00000400000000000000" pitchFamily="2" charset="-78"/>
              </a:rPr>
              <a:t>اصلی یا فرعی </a:t>
            </a:r>
            <a:endParaRPr lang="en-US" sz="1809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503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79785" y="2184425"/>
            <a:ext cx="4020448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a-IR" sz="1809" b="1" dirty="0" smtClean="0">
                <a:cs typeface="B Mitra" panose="00000400000000000000" pitchFamily="2" charset="-78"/>
              </a:rPr>
              <a:t>نمای شب و نور پردازی </a:t>
            </a:r>
            <a:endParaRPr lang="en-US" sz="1809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449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64379" y="609477"/>
            <a:ext cx="4020448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a-IR" sz="1809" b="1" dirty="0">
                <a:cs typeface="B Mitra" panose="00000400000000000000" pitchFamily="2" charset="-78"/>
              </a:rPr>
              <a:t>نمای </a:t>
            </a:r>
            <a:r>
              <a:rPr lang="fa-IR" sz="1809" b="1" dirty="0" smtClean="0">
                <a:cs typeface="B Mitra" panose="00000400000000000000" pitchFamily="2" charset="-78"/>
              </a:rPr>
              <a:t>.... </a:t>
            </a:r>
            <a:r>
              <a:rPr lang="fa-IR" sz="1809" b="1" dirty="0">
                <a:cs typeface="B Mitra" panose="00000400000000000000" pitchFamily="2" charset="-78"/>
              </a:rPr>
              <a:t>– دید از پایین</a:t>
            </a:r>
            <a:endParaRPr lang="en-US" sz="1809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88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526233" y="694981"/>
            <a:ext cx="4423956" cy="1355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a-IR" sz="1809" b="1" dirty="0">
                <a:cs typeface="B Mitra" panose="00000400000000000000" pitchFamily="2" charset="-78"/>
              </a:rPr>
              <a:t>نمای نزدیک - ورودی </a:t>
            </a:r>
            <a:r>
              <a:rPr lang="fa-IR" sz="1809" b="1" dirty="0" smtClean="0">
                <a:cs typeface="B Mitra" panose="00000400000000000000" pitchFamily="2" charset="-78"/>
              </a:rPr>
              <a:t>اصلی و فرعی</a:t>
            </a:r>
          </a:p>
          <a:p>
            <a:pPr lvl="0" algn="ctr"/>
            <a:r>
              <a:rPr lang="fa-IR" sz="3200" b="1" dirty="0" smtClean="0">
                <a:cs typeface="B Mitra" panose="00000400000000000000" pitchFamily="2" charset="-78"/>
              </a:rPr>
              <a:t>مناسب سازی ورودی ها برای معلولین رعایت </a:t>
            </a:r>
            <a:r>
              <a:rPr lang="fa-IR" sz="3200" b="1" dirty="0">
                <a:cs typeface="B Mitra" panose="00000400000000000000" pitchFamily="2" charset="-78"/>
              </a:rPr>
              <a:t>گردد </a:t>
            </a:r>
            <a:endParaRPr lang="en-US" sz="3200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240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61347" y="1842872"/>
            <a:ext cx="9502726" cy="1300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326" b="1" dirty="0" smtClean="0">
                <a:cs typeface="B Mitra" panose="00000400000000000000" pitchFamily="2" charset="-78"/>
              </a:rPr>
              <a:t>به نام </a:t>
            </a:r>
            <a:r>
              <a:rPr lang="fa-IR" sz="2326" b="1" dirty="0">
                <a:cs typeface="B Mitra" panose="00000400000000000000" pitchFamily="2" charset="-78"/>
              </a:rPr>
              <a:t>خدا  </a:t>
            </a:r>
          </a:p>
          <a:p>
            <a:pPr algn="ctr"/>
            <a:endParaRPr lang="fa-IR" sz="2326" b="1" dirty="0">
              <a:cs typeface="B Mitra" panose="00000400000000000000" pitchFamily="2" charset="-78"/>
            </a:endParaRPr>
          </a:p>
          <a:p>
            <a:pPr algn="ctr"/>
            <a:r>
              <a:rPr lang="fa-IR" sz="3200" b="1" dirty="0">
                <a:cs typeface="B Mitra" panose="00000400000000000000" pitchFamily="2" charset="-78"/>
              </a:rPr>
              <a:t>مشخصات کلی پروژه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9091" y="3640834"/>
            <a:ext cx="1242426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عنوان پروژه: </a:t>
            </a:r>
            <a:r>
              <a:rPr lang="fa-IR" altLang="en-US" sz="2400" dirty="0" smtClean="0">
                <a:cs typeface="B Mitra" panose="00000400000000000000" pitchFamily="2" charset="0"/>
              </a:rPr>
              <a:t>......................................................</a:t>
            </a:r>
            <a:endParaRPr lang="fa-IR" altLang="en-US" sz="2400" dirty="0">
              <a:cs typeface="B Mitra" panose="00000400000000000000" pitchFamily="2" charset="0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شهرداري منطقه : </a:t>
            </a:r>
            <a:r>
              <a:rPr lang="fa-IR" sz="2400" dirty="0" smtClean="0">
                <a:cs typeface="B Mitra" panose="00000400000000000000" pitchFamily="2" charset="-78"/>
              </a:rPr>
              <a:t>.............................................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شماره پرونده :  </a:t>
            </a:r>
            <a:r>
              <a:rPr lang="fa-IR" sz="2400" dirty="0" smtClean="0">
                <a:cs typeface="B Mitra" panose="00000400000000000000" pitchFamily="2" charset="-78"/>
              </a:rPr>
              <a:t>.................................................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پلاك ثبتی : </a:t>
            </a:r>
            <a:r>
              <a:rPr lang="fa-IR" sz="2400" dirty="0" smtClean="0">
                <a:cs typeface="B Mitra" panose="00000400000000000000" pitchFamily="2" charset="-78"/>
              </a:rPr>
              <a:t>.....................................................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نام مالک: </a:t>
            </a:r>
            <a:r>
              <a:rPr lang="fa-IR" sz="2400" dirty="0" smtClean="0">
                <a:cs typeface="B Mitra" panose="00000400000000000000" pitchFamily="2" charset="-78"/>
              </a:rPr>
              <a:t>..........................................................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مساحت زمین در وضع موجود : </a:t>
            </a:r>
            <a:r>
              <a:rPr lang="fa-IR" sz="2400" dirty="0" smtClean="0">
                <a:cs typeface="B Mitra" panose="00000400000000000000" pitchFamily="2" charset="-78"/>
              </a:rPr>
              <a:t>........................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مساحت زمین طبق سند  : </a:t>
            </a:r>
            <a:r>
              <a:rPr lang="fa-IR" sz="2400" dirty="0" smtClean="0">
                <a:cs typeface="B Mitra" panose="00000400000000000000" pitchFamily="2" charset="-78"/>
              </a:rPr>
              <a:t>...............................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مساحت اصلاحی :  </a:t>
            </a:r>
            <a:r>
              <a:rPr lang="fa-IR" sz="2400" dirty="0" smtClean="0">
                <a:cs typeface="B Mitra" panose="00000400000000000000" pitchFamily="2" charset="-78"/>
              </a:rPr>
              <a:t>..........................................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مساحت زیربنا: </a:t>
            </a:r>
            <a:r>
              <a:rPr lang="fa-IR" sz="2400" dirty="0" smtClean="0">
                <a:cs typeface="B Mitra" panose="00000400000000000000" pitchFamily="2" charset="-78"/>
              </a:rPr>
              <a:t>..................................................</a:t>
            </a: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Mitra" panose="00000400000000000000" pitchFamily="2" charset="-78"/>
              </a:rPr>
              <a:t>کاربري بر اساس طرح تفصیلی: ..........................................................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تعداد طبقات : </a:t>
            </a:r>
            <a:r>
              <a:rPr lang="fa-IR" sz="2400" dirty="0" smtClean="0">
                <a:cs typeface="B Mitra" panose="00000400000000000000" pitchFamily="2" charset="-78"/>
              </a:rPr>
              <a:t>...... </a:t>
            </a: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Mitra" panose="00000400000000000000" pitchFamily="2" charset="-78"/>
              </a:rPr>
              <a:t>ارائه نوع فعالیت بر اساس طبقات</a:t>
            </a:r>
            <a:r>
              <a:rPr lang="en-US" sz="2400" dirty="0" smtClean="0">
                <a:cs typeface="B Mitra" panose="00000400000000000000" pitchFamily="2" charset="-78"/>
              </a:rPr>
              <a:t> </a:t>
            </a:r>
            <a:r>
              <a:rPr lang="fa-IR" sz="2400" dirty="0" smtClean="0">
                <a:cs typeface="B Mitra" panose="00000400000000000000" pitchFamily="2" charset="-78"/>
              </a:rPr>
              <a:t>به صورت مجزا ( زیرزمین و روی زمین)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ارتفاع ساختمان از سطح زمین : </a:t>
            </a:r>
            <a:r>
              <a:rPr lang="fa-IR" sz="2400" dirty="0" smtClean="0">
                <a:cs typeface="B Mitra" panose="00000400000000000000" pitchFamily="2" charset="-78"/>
              </a:rPr>
              <a:t>.....................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Mitra" panose="00000400000000000000" pitchFamily="2" charset="-78"/>
              </a:rPr>
              <a:t>تعداد </a:t>
            </a:r>
            <a:r>
              <a:rPr lang="fa-IR" sz="2400" dirty="0">
                <a:cs typeface="B Mitra" panose="00000400000000000000" pitchFamily="2" charset="-78"/>
              </a:rPr>
              <a:t>وجوه داراي نما : </a:t>
            </a:r>
            <a:r>
              <a:rPr lang="fa-IR" sz="2400" dirty="0" smtClean="0">
                <a:cs typeface="B Mitra" panose="00000400000000000000" pitchFamily="2" charset="-78"/>
              </a:rPr>
              <a:t>............ وجه 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>
                <a:cs typeface="B Mitra" panose="00000400000000000000" pitchFamily="2" charset="-78"/>
              </a:rPr>
              <a:t>مشاور  طرح: مهندسان مشاور </a:t>
            </a:r>
            <a:r>
              <a:rPr lang="fa-IR" sz="2400" dirty="0" smtClean="0">
                <a:cs typeface="B Mitra" panose="00000400000000000000" pitchFamily="2" charset="-78"/>
              </a:rPr>
              <a:t>......................</a:t>
            </a:r>
            <a:endParaRPr lang="fa-IR" sz="2400" dirty="0">
              <a:cs typeface="B Mitra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Mitra" panose="00000400000000000000" pitchFamily="2" charset="-78"/>
              </a:rPr>
              <a:t>نشانی و تلفن</a:t>
            </a:r>
            <a:r>
              <a:rPr lang="en-US" sz="2400" dirty="0" smtClean="0">
                <a:cs typeface="B Mitra" panose="00000400000000000000" pitchFamily="2" charset="-78"/>
              </a:rPr>
              <a:t> </a:t>
            </a:r>
            <a:r>
              <a:rPr lang="fa-IR" sz="2400" dirty="0" smtClean="0">
                <a:cs typeface="B Mitra" panose="00000400000000000000" pitchFamily="2" charset="-78"/>
              </a:rPr>
              <a:t>طراح  </a:t>
            </a:r>
            <a:r>
              <a:rPr lang="fa-IR" sz="2400" dirty="0">
                <a:cs typeface="B Mitra" panose="00000400000000000000" pitchFamily="2" charset="-78"/>
              </a:rPr>
              <a:t>: </a:t>
            </a:r>
            <a:r>
              <a:rPr lang="fa-IR" sz="2400" dirty="0" smtClean="0">
                <a:cs typeface="B Mitra" panose="00000400000000000000" pitchFamily="2" charset="-78"/>
              </a:rPr>
              <a:t>..........................................................</a:t>
            </a:r>
            <a:endParaRPr lang="fa-IR" sz="24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72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98902" y="520430"/>
            <a:ext cx="4020448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a-IR" sz="1809" b="1" dirty="0">
                <a:cs typeface="B Mitra" panose="00000400000000000000" pitchFamily="2" charset="-78"/>
              </a:rPr>
              <a:t>نمای نزدیک - </a:t>
            </a:r>
            <a:r>
              <a:rPr lang="fa-IR" sz="1809" b="1" dirty="0" smtClean="0">
                <a:cs typeface="B Mitra" panose="00000400000000000000" pitchFamily="2" charset="-78"/>
              </a:rPr>
              <a:t>ورودی</a:t>
            </a:r>
            <a:endParaRPr lang="en-US" sz="1809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506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66469" y="1460525"/>
            <a:ext cx="4020448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a-IR" sz="1809" b="1" dirty="0">
                <a:cs typeface="B Mitra" panose="00000400000000000000" pitchFamily="2" charset="-78"/>
              </a:rPr>
              <a:t>نمای بام و هلی پد</a:t>
            </a:r>
            <a:endParaRPr lang="en-US" sz="1809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73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63647" y="9531771"/>
            <a:ext cx="1805465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a-IR" sz="1809" b="1" dirty="0">
                <a:cs typeface="B Mitra" panose="00000400000000000000" pitchFamily="2" charset="-78"/>
              </a:rPr>
              <a:t>نمای شمالی</a:t>
            </a:r>
            <a:endParaRPr lang="en-US" sz="1809" b="1" dirty="0">
              <a:cs typeface="B Mitra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76155" y="697675"/>
            <a:ext cx="9894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b="1" dirty="0">
                <a:cs typeface="B Mitra" panose="00000400000000000000" pitchFamily="2" charset="-78"/>
              </a:rPr>
              <a:t>نقشه های دو بعدی نمای تمام جبهه های قابل رویت و مصالح مورد استفاده در نما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84512" y="9588921"/>
            <a:ext cx="1805465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a-IR" sz="1809" b="1" dirty="0">
                <a:cs typeface="B Mitra" panose="00000400000000000000" pitchFamily="2" charset="-78"/>
              </a:rPr>
              <a:t>نمای جنوبی</a:t>
            </a:r>
            <a:endParaRPr lang="en-US" sz="1809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685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6224" y="1474238"/>
            <a:ext cx="7348187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a-IR" sz="1809" b="1" dirty="0">
                <a:cs typeface="B Mitra" panose="00000400000000000000" pitchFamily="2" charset="-78"/>
              </a:rPr>
              <a:t>تصاویر واقعی مصالح کاربردی به لحاظ  بافت و رنگ و سایر مشخصات </a:t>
            </a:r>
            <a:r>
              <a:rPr lang="fa-IR" sz="1809" b="1" dirty="0" smtClean="0">
                <a:cs typeface="B Mitra" panose="00000400000000000000" pitchFamily="2" charset="-78"/>
              </a:rPr>
              <a:t>فنی</a:t>
            </a:r>
            <a:endParaRPr lang="en-US" sz="1809" b="1" dirty="0">
              <a:cs typeface="B Mitra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3130440"/>
                  </p:ext>
                </p:extLst>
              </p:nvPr>
            </p:nvGraphicFramePr>
            <p:xfrm>
              <a:off x="3391893" y="2030455"/>
              <a:ext cx="8747192" cy="4484645"/>
            </p:xfrm>
            <a:graphic>
              <a:graphicData uri="http://schemas.openxmlformats.org/drawingml/2006/table">
                <a:tbl>
                  <a:tblPr rtl="1"/>
                  <a:tblGrid>
                    <a:gridCol w="763060">
                      <a:extLst>
                        <a:ext uri="{9D8B030D-6E8A-4147-A177-3AD203B41FA5}">
                          <a16:colId xmlns:a16="http://schemas.microsoft.com/office/drawing/2014/main" val="2748967590"/>
                        </a:ext>
                      </a:extLst>
                    </a:gridCol>
                    <a:gridCol w="355620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8152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3198">
                      <a:extLst>
                        <a:ext uri="{9D8B030D-6E8A-4147-A177-3AD203B41FA5}">
                          <a16:colId xmlns:a16="http://schemas.microsoft.com/office/drawing/2014/main" val="1126279694"/>
                        </a:ext>
                      </a:extLst>
                    </a:gridCol>
                    <a:gridCol w="137319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693199">
                    <a:tc gridSpan="5">
                      <a:txBody>
                        <a:bodyPr/>
                        <a:lstStyle/>
                        <a:p>
                          <a:pPr marL="0" marR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600" b="1" dirty="0" smtClean="0">
                              <a:solidFill>
                                <a:schemeClr val="tx1"/>
                              </a:solidFill>
                              <a:latin typeface="+mn-lt"/>
                              <a:ea typeface="Calibri"/>
                              <a:cs typeface="B Mitra" panose="00000400000000000000" pitchFamily="2" charset="-78"/>
                            </a:rPr>
                            <a:t>جدول راهنماي مصالح نما</a:t>
                          </a:r>
                          <a:endParaRPr lang="en-US" sz="1600" b="1" dirty="0" smtClean="0">
                            <a:solidFill>
                              <a:schemeClr val="tx1"/>
                            </a:solidFill>
                            <a:latin typeface="+mn-lt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2415"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endParaRPr lang="en-US" sz="1600" b="1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1280160" rtl="1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600" kern="1200" dirty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نام مصالح</a:t>
                          </a:r>
                          <a:endParaRPr lang="en-US" sz="1600" kern="1200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fa-IR" sz="1600" b="1" dirty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تصویر مصالح</a:t>
                          </a:r>
                          <a:endParaRPr lang="en-US" sz="1600" b="1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fa-IR" sz="1600" b="1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متراژ</a:t>
                          </a:r>
                          <a:r>
                            <a:rPr lang="fa-IR" sz="1600" b="1" baseline="0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fa-IR" sz="1600" b="1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B Mitra" panose="00000400000000000000" pitchFamily="2" charset="-78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1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B Mitra" panose="00000400000000000000" pitchFamily="2" charset="-78"/>
                                    </a:rPr>
                                    <m:t>𝒎</m:t>
                                  </m:r>
                                </m:e>
                                <m:sup>
                                  <m:r>
                                    <a:rPr lang="en-US" sz="1600" b="1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B Mitra" panose="00000400000000000000" pitchFamily="2" charset="-78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fa-IR" sz="1600" b="1" baseline="0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)</a:t>
                          </a:r>
                          <a:endParaRPr lang="en-US" sz="1600" b="1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fa-IR" sz="1600" b="1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درصد کاربرد (%)</a:t>
                          </a:r>
                          <a:endParaRPr lang="en-US" sz="1600" b="1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21581">
                    <a:tc>
                      <a:txBody>
                        <a:bodyPr/>
                        <a:lstStyle/>
                        <a:p>
                          <a:pPr marL="0" marR="0" indent="0" algn="ctr" defTabSz="914400" rtl="1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800" b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Calibri"/>
                              <a:cs typeface="B Mitra" panose="00000400000000000000" pitchFamily="2" charset="-78"/>
                            </a:rPr>
                            <a:t>1</a:t>
                          </a:r>
                          <a:endParaRPr lang="en-US" sz="1800" b="0" dirty="0" smtClean="0">
                            <a:solidFill>
                              <a:schemeClr val="tx1"/>
                            </a:solidFill>
                            <a:latin typeface="+mn-lt"/>
                            <a:ea typeface="Calibri"/>
                            <a:cs typeface="B Mitra" panose="00000400000000000000" pitchFamily="2" charset="-78"/>
                          </a:endParaRPr>
                        </a:p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b="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1280160" rtl="1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600" kern="1200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.....</a:t>
                          </a:r>
                          <a:endParaRPr lang="fa-IR" sz="1600" kern="1200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....</a:t>
                          </a: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19150">
                    <a:tc>
                      <a:txBody>
                        <a:bodyPr/>
                        <a:lstStyle/>
                        <a:p>
                          <a:pPr marL="0" marR="0" indent="0" algn="ctr" defTabSz="914400" rtl="1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800" b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Calibri"/>
                              <a:cs typeface="B Mitra" panose="00000400000000000000" pitchFamily="2" charset="-78"/>
                            </a:rPr>
                            <a:t>2</a:t>
                          </a:r>
                          <a:endParaRPr lang="en-US" sz="1800" b="0" dirty="0" smtClean="0">
                            <a:solidFill>
                              <a:schemeClr val="tx1"/>
                            </a:solidFill>
                            <a:latin typeface="+mn-lt"/>
                            <a:ea typeface="Calibri"/>
                            <a:cs typeface="B Mitra" panose="00000400000000000000" pitchFamily="2" charset="-78"/>
                          </a:endParaRPr>
                        </a:p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b="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80160" rtl="1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600" kern="1200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.....</a:t>
                          </a:r>
                          <a:endParaRPr lang="fa-IR" sz="1600" kern="1200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44321069"/>
                      </a:ext>
                    </a:extLst>
                  </a:tr>
                  <a:tr h="819150"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b="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3</a:t>
                          </a:r>
                          <a:endParaRPr lang="fa-IR" sz="1800" b="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80160" rtl="1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600" kern="1200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.....</a:t>
                          </a:r>
                          <a:endParaRPr lang="fa-IR" sz="1600" kern="1200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77995991"/>
                      </a:ext>
                    </a:extLst>
                  </a:tr>
                  <a:tr h="819150"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b="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4</a:t>
                          </a:r>
                          <a:endParaRPr lang="fa-IR" sz="1800" b="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80160" rtl="1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600" kern="1200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.....</a:t>
                          </a:r>
                          <a:endParaRPr lang="fa-IR" sz="1600" kern="1200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78775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3130440"/>
                  </p:ext>
                </p:extLst>
              </p:nvPr>
            </p:nvGraphicFramePr>
            <p:xfrm>
              <a:off x="3391893" y="2030455"/>
              <a:ext cx="8747192" cy="4484645"/>
            </p:xfrm>
            <a:graphic>
              <a:graphicData uri="http://schemas.openxmlformats.org/drawingml/2006/table">
                <a:tbl>
                  <a:tblPr rtl="1"/>
                  <a:tblGrid>
                    <a:gridCol w="763060">
                      <a:extLst>
                        <a:ext uri="{9D8B030D-6E8A-4147-A177-3AD203B41FA5}">
                          <a16:colId xmlns:a16="http://schemas.microsoft.com/office/drawing/2014/main" val="2748967590"/>
                        </a:ext>
                      </a:extLst>
                    </a:gridCol>
                    <a:gridCol w="355620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8152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3198">
                      <a:extLst>
                        <a:ext uri="{9D8B030D-6E8A-4147-A177-3AD203B41FA5}">
                          <a16:colId xmlns:a16="http://schemas.microsoft.com/office/drawing/2014/main" val="1126279694"/>
                        </a:ext>
                      </a:extLst>
                    </a:gridCol>
                    <a:gridCol w="137319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693199">
                    <a:tc gridSpan="5">
                      <a:txBody>
                        <a:bodyPr/>
                        <a:lstStyle/>
                        <a:p>
                          <a:pPr marL="0" marR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600" b="1" dirty="0" smtClean="0">
                              <a:solidFill>
                                <a:schemeClr val="tx1"/>
                              </a:solidFill>
                              <a:latin typeface="+mn-lt"/>
                              <a:ea typeface="Calibri"/>
                              <a:cs typeface="B Mitra" panose="00000400000000000000" pitchFamily="2" charset="-78"/>
                            </a:rPr>
                            <a:t>جدول راهنماي مصالح نما</a:t>
                          </a:r>
                          <a:endParaRPr lang="en-US" sz="1600" b="1" dirty="0" smtClean="0">
                            <a:solidFill>
                              <a:schemeClr val="tx1"/>
                            </a:solidFill>
                            <a:latin typeface="+mn-lt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2415"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endParaRPr lang="en-US" sz="1600" b="1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1280160" rtl="1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600" kern="1200" dirty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نام مصالح</a:t>
                          </a:r>
                          <a:endParaRPr lang="en-US" sz="1600" kern="1200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fa-IR" sz="1600" b="1" dirty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تصویر مصالح</a:t>
                          </a:r>
                          <a:endParaRPr lang="en-US" sz="1600" b="1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6283" t="-115000" r="-100442" b="-52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fa-IR" sz="1600" b="1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درصد کاربرد (%)</a:t>
                          </a:r>
                          <a:endParaRPr lang="en-US" sz="1600" b="1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21581">
                    <a:tc>
                      <a:txBody>
                        <a:bodyPr/>
                        <a:lstStyle/>
                        <a:p>
                          <a:pPr marL="0" marR="0" indent="0" algn="ctr" defTabSz="914400" rtl="1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800" b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Calibri"/>
                              <a:cs typeface="B Mitra" panose="00000400000000000000" pitchFamily="2" charset="-78"/>
                            </a:rPr>
                            <a:t>1</a:t>
                          </a:r>
                          <a:endParaRPr lang="en-US" sz="1800" b="0" dirty="0" smtClean="0">
                            <a:solidFill>
                              <a:schemeClr val="tx1"/>
                            </a:solidFill>
                            <a:latin typeface="+mn-lt"/>
                            <a:ea typeface="Calibri"/>
                            <a:cs typeface="B Mitra" panose="00000400000000000000" pitchFamily="2" charset="-78"/>
                          </a:endParaRPr>
                        </a:p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b="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1280160" rtl="1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600" kern="1200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.....</a:t>
                          </a:r>
                          <a:endParaRPr lang="fa-IR" sz="1600" kern="1200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....</a:t>
                          </a:r>
                          <a:endParaRPr lang="fa-IR" sz="1800" dirty="0" smtClean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19150">
                    <a:tc>
                      <a:txBody>
                        <a:bodyPr/>
                        <a:lstStyle/>
                        <a:p>
                          <a:pPr marL="0" marR="0" indent="0" algn="ctr" defTabSz="914400" rtl="1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800" b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Calibri"/>
                              <a:cs typeface="B Mitra" panose="00000400000000000000" pitchFamily="2" charset="-78"/>
                            </a:rPr>
                            <a:t>2</a:t>
                          </a:r>
                          <a:endParaRPr lang="en-US" sz="1800" b="0" dirty="0" smtClean="0">
                            <a:solidFill>
                              <a:schemeClr val="tx1"/>
                            </a:solidFill>
                            <a:latin typeface="+mn-lt"/>
                            <a:ea typeface="Calibri"/>
                            <a:cs typeface="B Mitra" panose="00000400000000000000" pitchFamily="2" charset="-78"/>
                          </a:endParaRPr>
                        </a:p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b="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80160" rtl="1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600" kern="1200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.....</a:t>
                          </a:r>
                          <a:endParaRPr lang="fa-IR" sz="1600" kern="1200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  <a:endParaRPr lang="fa-IR" sz="1800" dirty="0" smtClean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44321069"/>
                      </a:ext>
                    </a:extLst>
                  </a:tr>
                  <a:tr h="819150"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b="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3</a:t>
                          </a:r>
                          <a:endParaRPr lang="fa-IR" sz="1800" b="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80160" rtl="1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600" kern="1200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.....</a:t>
                          </a:r>
                          <a:endParaRPr lang="fa-IR" sz="1600" kern="1200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77995991"/>
                      </a:ext>
                    </a:extLst>
                  </a:tr>
                  <a:tr h="819150"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b="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4</a:t>
                          </a:r>
                          <a:endParaRPr lang="fa-IR" sz="1800" b="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80160" rtl="1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sz="1600" kern="1200" dirty="0" smtClean="0">
                              <a:solidFill>
                                <a:schemeClr val="tx1"/>
                              </a:solidFill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.....</a:t>
                          </a:r>
                          <a:endParaRPr lang="fa-IR" sz="1600" kern="1200" dirty="0">
                            <a:solidFill>
                              <a:schemeClr val="tx1"/>
                            </a:solidFill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a-IR" sz="1800" dirty="0" smtClean="0">
                              <a:latin typeface="Calibri"/>
                              <a:ea typeface="Calibri"/>
                              <a:cs typeface="B Mitra" panose="00000400000000000000" pitchFamily="2" charset="-78"/>
                            </a:rPr>
                            <a:t>...</a:t>
                          </a:r>
                          <a:endParaRPr lang="fa-IR" sz="1800" dirty="0">
                            <a:latin typeface="Calibri"/>
                            <a:ea typeface="Calibri"/>
                            <a:cs typeface="B Mitra" panose="00000400000000000000" pitchFamily="2" charset="-78"/>
                          </a:endParaRPr>
                        </a:p>
                      </a:txBody>
                      <a:tcPr marL="88626" marR="8862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78775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3522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65755" y="3074159"/>
            <a:ext cx="9387840" cy="649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618" b="1" dirty="0">
                <a:cs typeface="B Mitra" panose="00000400000000000000" pitchFamily="2" charset="-78"/>
              </a:rPr>
              <a:t>(آلترناتیوهای</a:t>
            </a:r>
            <a:r>
              <a:rPr lang="en-US" sz="3618" b="1" dirty="0">
                <a:cs typeface="B Mitra" panose="00000400000000000000" pitchFamily="2" charset="-78"/>
              </a:rPr>
              <a:t>cleaner </a:t>
            </a:r>
            <a:r>
              <a:rPr lang="fa-IR" sz="3618" b="1" dirty="0">
                <a:cs typeface="B Mitra" panose="00000400000000000000" pitchFamily="2" charset="-78"/>
              </a:rPr>
              <a:t> نما)</a:t>
            </a:r>
          </a:p>
        </p:txBody>
      </p:sp>
    </p:spTree>
    <p:extLst>
      <p:ext uri="{BB962C8B-B14F-4D97-AF65-F5344CB8AC3E}">
        <p14:creationId xmlns:p14="http://schemas.microsoft.com/office/powerpoint/2010/main" val="29835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65755" y="3074159"/>
            <a:ext cx="9387840" cy="649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618" b="1" dirty="0" smtClean="0">
                <a:cs typeface="B Mitra" panose="00000400000000000000" pitchFamily="2" charset="-78"/>
              </a:rPr>
              <a:t>جزئیات اجرایی نما و وال سکشن</a:t>
            </a:r>
            <a:endParaRPr lang="fa-IR" sz="3618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259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65755" y="5560276"/>
            <a:ext cx="9387840" cy="649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618" b="1" dirty="0">
                <a:cs typeface="B Mitra" panose="00000400000000000000" pitchFamily="2" charset="-78"/>
              </a:rPr>
              <a:t>(نقشه های معماری)</a:t>
            </a:r>
          </a:p>
        </p:txBody>
      </p:sp>
    </p:spTree>
    <p:extLst>
      <p:ext uri="{BB962C8B-B14F-4D97-AF65-F5344CB8AC3E}">
        <p14:creationId xmlns:p14="http://schemas.microsoft.com/office/powerpoint/2010/main" val="129513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33309" y="2202656"/>
            <a:ext cx="1333501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fa-IR" sz="1809" b="1" dirty="0" smtClean="0">
                <a:cs typeface="B Mitra" panose="00000400000000000000" pitchFamily="2" charset="-78"/>
              </a:rPr>
              <a:t>سایت پلان </a:t>
            </a:r>
            <a:endParaRPr lang="en-US" sz="1809" dirty="0"/>
          </a:p>
        </p:txBody>
      </p:sp>
    </p:spTree>
    <p:extLst>
      <p:ext uri="{BB962C8B-B14F-4D97-AF65-F5344CB8AC3E}">
        <p14:creationId xmlns:p14="http://schemas.microsoft.com/office/powerpoint/2010/main" val="325875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91777" y="2202656"/>
            <a:ext cx="2375033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fa-IR" sz="1809" b="1" dirty="0">
                <a:cs typeface="B Mitra" panose="00000400000000000000" pitchFamily="2" charset="-78"/>
              </a:rPr>
              <a:t>پلان طبقه همکف</a:t>
            </a:r>
            <a:endParaRPr lang="en-US" sz="1809" dirty="0"/>
          </a:p>
        </p:txBody>
      </p:sp>
    </p:spTree>
    <p:extLst>
      <p:ext uri="{BB962C8B-B14F-4D97-AF65-F5344CB8AC3E}">
        <p14:creationId xmlns:p14="http://schemas.microsoft.com/office/powerpoint/2010/main" val="211453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23098" y="5007826"/>
            <a:ext cx="8073157" cy="649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18" b="1" smtClean="0">
                <a:cs typeface="B Mitra" panose="00000400000000000000" pitchFamily="2" charset="-78"/>
              </a:rPr>
              <a:t>(تصویرآخرین پروانه ساختمانی)</a:t>
            </a:r>
            <a:endParaRPr lang="fa-IR" sz="3618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373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76737" y="2166182"/>
            <a:ext cx="9890073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fa-IR" sz="1809" b="1" dirty="0">
                <a:cs typeface="B Mitra" panose="00000400000000000000" pitchFamily="2" charset="-78"/>
              </a:rPr>
              <a:t>پلان </a:t>
            </a:r>
            <a:r>
              <a:rPr lang="fa-IR" sz="1809" b="1" dirty="0" smtClean="0">
                <a:cs typeface="B Mitra" panose="00000400000000000000" pitchFamily="2" charset="-78"/>
              </a:rPr>
              <a:t>طبقات زیر زمین</a:t>
            </a:r>
            <a:endParaRPr lang="en-US" sz="1809" dirty="0"/>
          </a:p>
        </p:txBody>
      </p:sp>
    </p:spTree>
    <p:extLst>
      <p:ext uri="{BB962C8B-B14F-4D97-AF65-F5344CB8AC3E}">
        <p14:creationId xmlns:p14="http://schemas.microsoft.com/office/powerpoint/2010/main" val="98824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42921" y="2202657"/>
            <a:ext cx="2523889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fa-IR" sz="1809" b="1" dirty="0">
                <a:cs typeface="B Mitra" panose="00000400000000000000" pitchFamily="2" charset="-78"/>
              </a:rPr>
              <a:t>پلان </a:t>
            </a:r>
            <a:r>
              <a:rPr lang="fa-IR" sz="1809" b="1" dirty="0" smtClean="0">
                <a:cs typeface="B Mitra" panose="00000400000000000000" pitchFamily="2" charset="-78"/>
              </a:rPr>
              <a:t>طبقات روی همکف</a:t>
            </a:r>
            <a:endParaRPr lang="en-US" sz="1809" dirty="0"/>
          </a:p>
        </p:txBody>
      </p:sp>
    </p:spTree>
    <p:extLst>
      <p:ext uri="{BB962C8B-B14F-4D97-AF65-F5344CB8AC3E}">
        <p14:creationId xmlns:p14="http://schemas.microsoft.com/office/powerpoint/2010/main" val="378889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632019" y="2202656"/>
            <a:ext cx="2034791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fa-IR" sz="1809" b="1" dirty="0">
                <a:cs typeface="B Mitra" panose="00000400000000000000" pitchFamily="2" charset="-78"/>
              </a:rPr>
              <a:t>پلان تیپ </a:t>
            </a:r>
            <a:r>
              <a:rPr lang="fa-IR" sz="1809" b="1" dirty="0" smtClean="0">
                <a:cs typeface="B Mitra" panose="00000400000000000000" pitchFamily="2" charset="-78"/>
              </a:rPr>
              <a:t>طبقات</a:t>
            </a:r>
            <a:endParaRPr lang="en-US" sz="1809" dirty="0"/>
          </a:p>
        </p:txBody>
      </p:sp>
    </p:spTree>
    <p:extLst>
      <p:ext uri="{BB962C8B-B14F-4D97-AF65-F5344CB8AC3E}">
        <p14:creationId xmlns:p14="http://schemas.microsoft.com/office/powerpoint/2010/main" val="7311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525693" y="2202656"/>
            <a:ext cx="2141117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fa-IR" sz="1809" b="1" dirty="0">
                <a:cs typeface="B Mitra" panose="00000400000000000000" pitchFamily="2" charset="-78"/>
              </a:rPr>
              <a:t>پلان بام و خرپشته</a:t>
            </a:r>
            <a:endParaRPr lang="en-US" sz="1809" dirty="0"/>
          </a:p>
        </p:txBody>
      </p:sp>
    </p:spTree>
    <p:extLst>
      <p:ext uri="{BB962C8B-B14F-4D97-AF65-F5344CB8AC3E}">
        <p14:creationId xmlns:p14="http://schemas.microsoft.com/office/powerpoint/2010/main" val="135529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33309" y="2202657"/>
            <a:ext cx="1333501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fa-IR" sz="1809" b="1" dirty="0">
                <a:cs typeface="B Mitra" panose="00000400000000000000" pitchFamily="2" charset="-78"/>
              </a:rPr>
              <a:t>پلان هلی پد</a:t>
            </a:r>
            <a:endParaRPr lang="en-US" sz="1809" dirty="0"/>
          </a:p>
        </p:txBody>
      </p:sp>
    </p:spTree>
    <p:extLst>
      <p:ext uri="{BB962C8B-B14F-4D97-AF65-F5344CB8AC3E}">
        <p14:creationId xmlns:p14="http://schemas.microsoft.com/office/powerpoint/2010/main" val="387597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33309" y="2202657"/>
            <a:ext cx="1333501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fa-IR" sz="1809" b="1" dirty="0">
                <a:cs typeface="B Mitra" panose="00000400000000000000" pitchFamily="2" charset="-78"/>
              </a:rPr>
              <a:t>مقطع </a:t>
            </a:r>
            <a:r>
              <a:rPr lang="en-US" sz="1809" b="1" dirty="0">
                <a:cs typeface="B Mitra" panose="00000400000000000000" pitchFamily="2" charset="-78"/>
              </a:rPr>
              <a:t>A-A</a:t>
            </a:r>
            <a:endParaRPr lang="en-US" sz="1809" dirty="0"/>
          </a:p>
        </p:txBody>
      </p:sp>
    </p:spTree>
    <p:extLst>
      <p:ext uri="{BB962C8B-B14F-4D97-AF65-F5344CB8AC3E}">
        <p14:creationId xmlns:p14="http://schemas.microsoft.com/office/powerpoint/2010/main" val="34344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33309" y="2202657"/>
            <a:ext cx="1333501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fa-IR" sz="1809" b="1" dirty="0">
                <a:cs typeface="B Mitra" panose="00000400000000000000" pitchFamily="2" charset="-78"/>
              </a:rPr>
              <a:t>مقطع </a:t>
            </a:r>
            <a:r>
              <a:rPr lang="en-US" sz="1809" b="1" dirty="0" smtClean="0">
                <a:cs typeface="B Mitra" panose="00000400000000000000" pitchFamily="2" charset="-78"/>
              </a:rPr>
              <a:t>A-A</a:t>
            </a:r>
            <a:endParaRPr lang="en-US" sz="1809" dirty="0"/>
          </a:p>
        </p:txBody>
      </p:sp>
    </p:spTree>
    <p:extLst>
      <p:ext uri="{BB962C8B-B14F-4D97-AF65-F5344CB8AC3E}">
        <p14:creationId xmlns:p14="http://schemas.microsoft.com/office/powerpoint/2010/main" val="387457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33309" y="2202657"/>
            <a:ext cx="1333501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fa-IR" sz="1809" b="1" dirty="0">
                <a:cs typeface="B Mitra" panose="00000400000000000000" pitchFamily="2" charset="-78"/>
              </a:rPr>
              <a:t>مقطع </a:t>
            </a:r>
            <a:r>
              <a:rPr lang="en-US" sz="1809" b="1" dirty="0" smtClean="0">
                <a:cs typeface="B Mitra" panose="00000400000000000000" pitchFamily="2" charset="-78"/>
              </a:rPr>
              <a:t>B-B</a:t>
            </a:r>
            <a:endParaRPr lang="en-US" sz="1809" dirty="0"/>
          </a:p>
        </p:txBody>
      </p:sp>
    </p:spTree>
    <p:extLst>
      <p:ext uri="{BB962C8B-B14F-4D97-AF65-F5344CB8AC3E}">
        <p14:creationId xmlns:p14="http://schemas.microsoft.com/office/powerpoint/2010/main" val="281644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07699" y="946189"/>
            <a:ext cx="8073157" cy="649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18" b="1" dirty="0" smtClean="0">
                <a:cs typeface="B Mitra" panose="00000400000000000000" pitchFamily="2" charset="-78"/>
              </a:rPr>
              <a:t>(تصویرآخرین مدرک تحصیلی طراح )</a:t>
            </a:r>
            <a:endParaRPr lang="fa-IR" sz="3618" b="1" dirty="0">
              <a:cs typeface="B Mitra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46189"/>
            <a:ext cx="8073157" cy="1018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18" b="1" dirty="0" smtClean="0">
                <a:cs typeface="B Mitra" panose="00000400000000000000" pitchFamily="2" charset="-78"/>
              </a:rPr>
              <a:t>(تصویر پروانه نظام مهندسی طراح )</a:t>
            </a:r>
          </a:p>
          <a:p>
            <a:pPr algn="ctr"/>
            <a:r>
              <a:rPr lang="fa-IR" sz="2400" b="1" dirty="0" smtClean="0">
                <a:cs typeface="B Mitra" panose="00000400000000000000" pitchFamily="2" charset="-78"/>
              </a:rPr>
              <a:t>پایه یک یا دو معماری متناسب با زیربنای پروژه </a:t>
            </a:r>
            <a:endParaRPr lang="fa-IR" sz="2400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7246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542910" y="3765074"/>
            <a:ext cx="295422" cy="29542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14" name="TextBox 13"/>
          <p:cNvSpPr txBox="1"/>
          <p:nvPr/>
        </p:nvSpPr>
        <p:spPr>
          <a:xfrm>
            <a:off x="8314642" y="8993307"/>
            <a:ext cx="3015786" cy="1070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809" b="1" dirty="0">
                <a:cs typeface="B Mitra" panose="00000400000000000000" pitchFamily="2" charset="-78"/>
              </a:rPr>
              <a:t>موقعیت پروژه در منطقه </a:t>
            </a:r>
            <a:r>
              <a:rPr lang="fa-IR" sz="1809" b="1" dirty="0" smtClean="0">
                <a:cs typeface="B Mitra" panose="00000400000000000000" pitchFamily="2" charset="-78"/>
              </a:rPr>
              <a:t>0000 </a:t>
            </a:r>
            <a:r>
              <a:rPr lang="fa-IR" sz="1809" b="1" dirty="0">
                <a:cs typeface="B Mitra" panose="00000400000000000000" pitchFamily="2" charset="-78"/>
              </a:rPr>
              <a:t>تهران</a:t>
            </a:r>
          </a:p>
          <a:p>
            <a:pPr algn="r" rtl="1"/>
            <a:endParaRPr lang="en-US" sz="2736" dirty="0">
              <a:cs typeface="B Mitra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89666" y="8993307"/>
            <a:ext cx="4014873" cy="791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a-IR" sz="1809" b="1" dirty="0">
                <a:cs typeface="B Mitra" panose="00000400000000000000" pitchFamily="2" charset="-78"/>
              </a:rPr>
              <a:t>موقعیت پروژه در منطقه </a:t>
            </a:r>
            <a:r>
              <a:rPr lang="fa-IR" sz="1809" b="1" dirty="0" smtClean="0">
                <a:cs typeface="B Mitra" panose="00000400000000000000" pitchFamily="2" charset="-78"/>
              </a:rPr>
              <a:t>00 </a:t>
            </a:r>
            <a:r>
              <a:rPr lang="fa-IR" sz="1809" b="1" dirty="0">
                <a:cs typeface="B Mitra" panose="00000400000000000000" pitchFamily="2" charset="-78"/>
              </a:rPr>
              <a:t>تهران – ناحیه </a:t>
            </a:r>
            <a:r>
              <a:rPr lang="fa-IR" sz="1809" b="1" dirty="0" smtClean="0">
                <a:cs typeface="B Mitra" panose="00000400000000000000" pitchFamily="2" charset="-78"/>
              </a:rPr>
              <a:t>000</a:t>
            </a:r>
            <a:endParaRPr lang="fa-IR" sz="1809" b="1" dirty="0">
              <a:cs typeface="B Mitra" panose="00000400000000000000" pitchFamily="2" charset="-78"/>
            </a:endParaRPr>
          </a:p>
          <a:p>
            <a:pPr algn="l"/>
            <a:endParaRPr lang="en-US" sz="2736" dirty="0">
              <a:cs typeface="B Mitra" panose="00000400000000000000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9489120" y="3188957"/>
            <a:ext cx="147711" cy="14771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4" name="Down Arrow 3"/>
          <p:cNvSpPr/>
          <p:nvPr/>
        </p:nvSpPr>
        <p:spPr>
          <a:xfrm>
            <a:off x="9476812" y="2845401"/>
            <a:ext cx="184769" cy="3527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7" name="Down Arrow 6"/>
          <p:cNvSpPr/>
          <p:nvPr/>
        </p:nvSpPr>
        <p:spPr>
          <a:xfrm rot="16200000">
            <a:off x="4091573" y="3650576"/>
            <a:ext cx="294800" cy="525043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11" name="TextBox 10"/>
          <p:cNvSpPr txBox="1"/>
          <p:nvPr/>
        </p:nvSpPr>
        <p:spPr>
          <a:xfrm>
            <a:off x="12291237" y="329196"/>
            <a:ext cx="2436019" cy="100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>
                <a:cs typeface="B Mitra" panose="00000400000000000000" pitchFamily="2" charset="-78"/>
              </a:rPr>
              <a:t>موقعیت پروژه</a:t>
            </a:r>
          </a:p>
          <a:p>
            <a:pPr algn="r" rtl="1"/>
            <a:endParaRPr lang="en-US" sz="2736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093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812902" y="8778470"/>
            <a:ext cx="5530899" cy="1375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809" b="1" dirty="0">
                <a:cs typeface="B Mitra" panose="00000400000000000000" pitchFamily="2" charset="-78"/>
              </a:rPr>
              <a:t>تصویر هوایی از موقعیت سایت پروژه نسبت </a:t>
            </a:r>
            <a:r>
              <a:rPr lang="fa-IR" sz="2800" b="1" dirty="0">
                <a:cs typeface="B Mitra" panose="00000400000000000000" pitchFamily="2" charset="-78"/>
              </a:rPr>
              <a:t>به </a:t>
            </a:r>
            <a:r>
              <a:rPr lang="fa-IR" sz="2800" b="1" dirty="0" smtClean="0">
                <a:cs typeface="B Mitra" panose="00000400000000000000" pitchFamily="2" charset="-78"/>
              </a:rPr>
              <a:t>راه های اصلی و دسترسی ها  </a:t>
            </a:r>
            <a:endParaRPr lang="fa-IR" sz="2800" b="1" dirty="0">
              <a:cs typeface="B Mitra" panose="00000400000000000000" pitchFamily="2" charset="-78"/>
            </a:endParaRPr>
          </a:p>
          <a:p>
            <a:pPr algn="ctr" rtl="1"/>
            <a:endParaRPr lang="en-US" sz="2736" dirty="0">
              <a:cs typeface="B Mitra" panose="00000400000000000000" pitchFamily="2" charset="-78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139137" y="5806656"/>
            <a:ext cx="4541804" cy="8859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5722" y="5502401"/>
            <a:ext cx="1652793" cy="33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551" b="1" dirty="0">
                <a:cs typeface="B Mitra" panose="00000400000000000000"/>
              </a:rPr>
              <a:t>سایت مورد نظر</a:t>
            </a:r>
            <a:endParaRPr lang="en-US" sz="1551" b="1" dirty="0">
              <a:cs typeface="B Mitra" panose="0000040000000000000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61898" y="244135"/>
            <a:ext cx="3159033" cy="100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>
                <a:cs typeface="B Mitra" panose="00000400000000000000" pitchFamily="2" charset="-78"/>
              </a:rPr>
              <a:t>موقعیت پروژه</a:t>
            </a:r>
          </a:p>
          <a:p>
            <a:pPr algn="r" rtl="1"/>
            <a:endParaRPr lang="en-US" sz="2736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86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71462" y="364557"/>
            <a:ext cx="9171322" cy="1284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>
                <a:cs typeface="B Mitra" panose="00000400000000000000" pitchFamily="2" charset="-78"/>
              </a:rPr>
              <a:t>تصاویر وضعیت فعلی بنا</a:t>
            </a:r>
            <a:r>
              <a:rPr lang="en-US" sz="3200" b="1" dirty="0">
                <a:cs typeface="B Mitra" panose="00000400000000000000" pitchFamily="2" charset="-78"/>
              </a:rPr>
              <a:t> - </a:t>
            </a:r>
            <a:r>
              <a:rPr lang="fa-IR" sz="3200" b="1" dirty="0">
                <a:cs typeface="B Mitra" panose="00000400000000000000" pitchFamily="2" charset="-78"/>
              </a:rPr>
              <a:t>مرحله ساختمانی </a:t>
            </a:r>
            <a:r>
              <a:rPr lang="fa-IR" sz="3200" b="1" dirty="0" smtClean="0">
                <a:cs typeface="B Mitra" panose="00000400000000000000" pitchFamily="2" charset="-78"/>
              </a:rPr>
              <a:t>(</a:t>
            </a:r>
            <a:r>
              <a:rPr lang="en-US" sz="3200" b="1" dirty="0" smtClean="0">
                <a:cs typeface="B Mitra" panose="00000400000000000000" pitchFamily="2" charset="-78"/>
              </a:rPr>
              <a:t>………</a:t>
            </a:r>
            <a:r>
              <a:rPr lang="fa-IR" sz="3200" b="1" dirty="0" smtClean="0">
                <a:cs typeface="B Mitra" panose="00000400000000000000" pitchFamily="2" charset="-78"/>
              </a:rPr>
              <a:t>)</a:t>
            </a:r>
            <a:endParaRPr lang="fa-IR" sz="3200" b="1" dirty="0">
              <a:cs typeface="B Mitra" panose="00000400000000000000" pitchFamily="2" charset="-78"/>
            </a:endParaRPr>
          </a:p>
          <a:p>
            <a:pPr algn="r" rtl="1"/>
            <a:endParaRPr lang="fa-IR" sz="1809" b="1" dirty="0">
              <a:cs typeface="B Mitra" panose="00000400000000000000" pitchFamily="2" charset="-78"/>
            </a:endParaRPr>
          </a:p>
          <a:p>
            <a:pPr algn="r" rtl="1"/>
            <a:endParaRPr lang="en-US" sz="2736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151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863" y="234392"/>
            <a:ext cx="13213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>
                <a:cs typeface="B Mitra" panose="00000400000000000000" pitchFamily="2" charset="-78"/>
              </a:rPr>
              <a:t>مکان یابی و ارائه تصاویر بناهای همجوار و روبروی ملک و ابنیه شاخص محله (معاصر وتاریخی</a:t>
            </a:r>
            <a:r>
              <a:rPr lang="fa-IR" sz="1809" b="1" dirty="0" smtClean="0">
                <a:cs typeface="B Mitra" panose="00000400000000000000" pitchFamily="2" charset="-78"/>
              </a:rPr>
              <a:t>)</a:t>
            </a:r>
            <a:endParaRPr lang="fa-IR" sz="1809" b="1" dirty="0">
              <a:cs typeface="B Mitra" panose="00000400000000000000" pitchFamily="2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72497" y="3535765"/>
            <a:ext cx="12149383" cy="6122585"/>
            <a:chOff x="2188234" y="3522822"/>
            <a:chExt cx="10802805" cy="5443988"/>
          </a:xfrm>
        </p:grpSpPr>
        <p:grpSp>
          <p:nvGrpSpPr>
            <p:cNvPr id="38" name="Group 37"/>
            <p:cNvGrpSpPr/>
            <p:nvPr/>
          </p:nvGrpSpPr>
          <p:grpSpPr>
            <a:xfrm>
              <a:off x="2188234" y="3522822"/>
              <a:ext cx="10802805" cy="5443988"/>
              <a:chOff x="796528" y="1569027"/>
              <a:chExt cx="8359313" cy="4212610"/>
            </a:xfrm>
          </p:grpSpPr>
          <p:cxnSp>
            <p:nvCxnSpPr>
              <p:cNvPr id="30" name="Elbow Connector 29"/>
              <p:cNvCxnSpPr/>
              <p:nvPr/>
            </p:nvCxnSpPr>
            <p:spPr>
              <a:xfrm flipV="1">
                <a:off x="5415934" y="1569027"/>
                <a:ext cx="1733729" cy="963"/>
              </a:xfrm>
              <a:prstGeom prst="bentConnector3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796528" y="3930821"/>
                <a:ext cx="2141514" cy="2455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736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344660" y="3868475"/>
                <a:ext cx="1045250" cy="255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1809" dirty="0">
                    <a:solidFill>
                      <a:schemeClr val="bg1"/>
                    </a:solidFill>
                    <a:cs typeface="B Mitra" panose="00000400000000000000" pitchFamily="2" charset="-78"/>
                  </a:rPr>
                  <a:t>برج </a:t>
                </a:r>
                <a:r>
                  <a:rPr lang="fa-IR" sz="1809" dirty="0" smtClean="0">
                    <a:solidFill>
                      <a:schemeClr val="bg1"/>
                    </a:solidFill>
                    <a:cs typeface="B Mitra" panose="00000400000000000000" pitchFamily="2" charset="-78"/>
                  </a:rPr>
                  <a:t>0000000000</a:t>
                </a:r>
                <a:endParaRPr lang="en-US" sz="1809" dirty="0">
                  <a:solidFill>
                    <a:schemeClr val="bg1"/>
                  </a:solidFill>
                  <a:cs typeface="B Mitra" panose="00000400000000000000" pitchFamily="2" charset="-78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014327" y="3930821"/>
                <a:ext cx="2141514" cy="2455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736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7149663" y="3889451"/>
                <a:ext cx="1870842" cy="255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1809" dirty="0">
                    <a:solidFill>
                      <a:schemeClr val="bg1"/>
                    </a:solidFill>
                    <a:cs typeface="B Mitra" panose="00000400000000000000" pitchFamily="2" charset="-78"/>
                  </a:rPr>
                  <a:t>ساختمان </a:t>
                </a:r>
                <a:r>
                  <a:rPr lang="fa-IR" sz="1809" dirty="0" smtClean="0">
                    <a:solidFill>
                      <a:schemeClr val="bg1"/>
                    </a:solidFill>
                    <a:cs typeface="B Mitra" panose="00000400000000000000" pitchFamily="2" charset="-78"/>
                  </a:rPr>
                  <a:t>00000000</a:t>
                </a:r>
                <a:endParaRPr lang="en-US" sz="1809" dirty="0">
                  <a:solidFill>
                    <a:schemeClr val="bg1"/>
                  </a:solidFill>
                  <a:cs typeface="B Mitra" panose="00000400000000000000" pitchFamily="2" charset="-78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96528" y="5536123"/>
                <a:ext cx="2141514" cy="2455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736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908242" y="5494559"/>
                <a:ext cx="1918086" cy="255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1809" dirty="0">
                    <a:solidFill>
                      <a:schemeClr val="bg1"/>
                    </a:solidFill>
                    <a:cs typeface="B Mitra" panose="00000400000000000000" pitchFamily="2" charset="-78"/>
                  </a:rPr>
                  <a:t>مجتمع مسکونی </a:t>
                </a:r>
                <a:r>
                  <a:rPr lang="fa-IR" sz="1809" dirty="0" smtClean="0">
                    <a:solidFill>
                      <a:schemeClr val="bg1"/>
                    </a:solidFill>
                    <a:cs typeface="B Mitra" panose="00000400000000000000" pitchFamily="2" charset="-78"/>
                  </a:rPr>
                  <a:t>00000000000</a:t>
                </a:r>
                <a:endParaRPr lang="en-US" sz="1809" dirty="0">
                  <a:solidFill>
                    <a:schemeClr val="bg1"/>
                  </a:solidFill>
                  <a:cs typeface="B Mitra" panose="00000400000000000000" pitchFamily="2" charset="-78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010779" y="5536123"/>
                <a:ext cx="2182104" cy="2455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736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029724" y="5494559"/>
                <a:ext cx="2163159" cy="255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1809" dirty="0">
                    <a:solidFill>
                      <a:schemeClr val="bg1"/>
                    </a:solidFill>
                    <a:cs typeface="B Mitra" panose="00000400000000000000" pitchFamily="2" charset="-78"/>
                  </a:rPr>
                  <a:t>ساختمانهای </a:t>
                </a:r>
                <a:r>
                  <a:rPr lang="fa-IR" sz="1809" dirty="0" smtClean="0">
                    <a:solidFill>
                      <a:schemeClr val="bg1"/>
                    </a:solidFill>
                    <a:cs typeface="B Mitra" panose="00000400000000000000" pitchFamily="2" charset="-78"/>
                  </a:rPr>
                  <a:t>0000000000000</a:t>
                </a:r>
                <a:endParaRPr lang="en-US" sz="1809" dirty="0">
                  <a:solidFill>
                    <a:schemeClr val="bg1"/>
                  </a:solidFill>
                  <a:cs typeface="B Mitra" panose="00000400000000000000" pitchFamily="2" charset="-78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211828" y="5536123"/>
                <a:ext cx="2278344" cy="2455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736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396279" y="5494559"/>
                <a:ext cx="2063645" cy="255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1809" dirty="0">
                    <a:solidFill>
                      <a:schemeClr val="bg1"/>
                    </a:solidFill>
                    <a:cs typeface="B Mitra" panose="00000400000000000000" pitchFamily="2" charset="-78"/>
                  </a:rPr>
                  <a:t>ساختمان </a:t>
                </a:r>
                <a:r>
                  <a:rPr lang="fa-IR" sz="1809" dirty="0" smtClean="0">
                    <a:solidFill>
                      <a:schemeClr val="bg1"/>
                    </a:solidFill>
                    <a:cs typeface="B Mitra" panose="00000400000000000000" pitchFamily="2" charset="-78"/>
                  </a:rPr>
                  <a:t>000000000000</a:t>
                </a:r>
                <a:endParaRPr lang="en-US" sz="1809" dirty="0">
                  <a:solidFill>
                    <a:schemeClr val="bg1"/>
                  </a:solidFill>
                  <a:cs typeface="B Mitra" panose="00000400000000000000" pitchFamily="2" charset="-78"/>
                </a:endParaRPr>
              </a:p>
            </p:txBody>
          </p:sp>
          <p:cxnSp>
            <p:nvCxnSpPr>
              <p:cNvPr id="22" name="Elbow Connector 21"/>
              <p:cNvCxnSpPr/>
              <p:nvPr/>
            </p:nvCxnSpPr>
            <p:spPr>
              <a:xfrm rot="16200000" flipH="1">
                <a:off x="4784044" y="2747970"/>
                <a:ext cx="2254722" cy="1138649"/>
              </a:xfrm>
              <a:prstGeom prst="bentConnector3">
                <a:avLst>
                  <a:gd name="adj1" fmla="val 13132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Elbow Connector 24"/>
              <p:cNvCxnSpPr/>
              <p:nvPr/>
            </p:nvCxnSpPr>
            <p:spPr>
              <a:xfrm rot="10800000">
                <a:off x="2938042" y="2456650"/>
                <a:ext cx="2550040" cy="870994"/>
              </a:xfrm>
              <a:prstGeom prst="bentConnector3">
                <a:avLst>
                  <a:gd name="adj1" fmla="val 50000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Elbow Connector 26"/>
              <p:cNvCxnSpPr/>
              <p:nvPr/>
            </p:nvCxnSpPr>
            <p:spPr>
              <a:xfrm rot="5400000">
                <a:off x="3878532" y="3068109"/>
                <a:ext cx="2519377" cy="316524"/>
              </a:xfrm>
              <a:prstGeom prst="bentConnector3">
                <a:avLst>
                  <a:gd name="adj1" fmla="val 8756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Elbow Connector 33"/>
              <p:cNvCxnSpPr/>
              <p:nvPr/>
            </p:nvCxnSpPr>
            <p:spPr>
              <a:xfrm rot="10800000" flipV="1">
                <a:off x="2811561" y="2926216"/>
                <a:ext cx="2766509" cy="1516836"/>
              </a:xfrm>
              <a:prstGeom prst="bentConnector3">
                <a:avLst>
                  <a:gd name="adj1" fmla="val 94320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Freeform 39"/>
            <p:cNvSpPr/>
            <p:nvPr/>
          </p:nvSpPr>
          <p:spPr>
            <a:xfrm>
              <a:off x="7282719" y="3873915"/>
              <a:ext cx="572379" cy="341580"/>
            </a:xfrm>
            <a:custGeom>
              <a:avLst/>
              <a:gdLst>
                <a:gd name="connsiteX0" fmla="*/ 95250 w 445293"/>
                <a:gd name="connsiteY0" fmla="*/ 26194 h 259556"/>
                <a:gd name="connsiteX1" fmla="*/ 388143 w 445293"/>
                <a:gd name="connsiteY1" fmla="*/ 0 h 259556"/>
                <a:gd name="connsiteX2" fmla="*/ 423862 w 445293"/>
                <a:gd name="connsiteY2" fmla="*/ 35719 h 259556"/>
                <a:gd name="connsiteX3" fmla="*/ 445293 w 445293"/>
                <a:gd name="connsiteY3" fmla="*/ 221456 h 259556"/>
                <a:gd name="connsiteX4" fmla="*/ 19050 w 445293"/>
                <a:gd name="connsiteY4" fmla="*/ 259556 h 259556"/>
                <a:gd name="connsiteX5" fmla="*/ 0 w 445293"/>
                <a:gd name="connsiteY5" fmla="*/ 242887 h 259556"/>
                <a:gd name="connsiteX6" fmla="*/ 95250 w 445293"/>
                <a:gd name="connsiteY6" fmla="*/ 26194 h 259556"/>
                <a:gd name="connsiteX0" fmla="*/ 104775 w 445293"/>
                <a:gd name="connsiteY0" fmla="*/ 16669 h 259556"/>
                <a:gd name="connsiteX1" fmla="*/ 388143 w 445293"/>
                <a:gd name="connsiteY1" fmla="*/ 0 h 259556"/>
                <a:gd name="connsiteX2" fmla="*/ 423862 w 445293"/>
                <a:gd name="connsiteY2" fmla="*/ 35719 h 259556"/>
                <a:gd name="connsiteX3" fmla="*/ 445293 w 445293"/>
                <a:gd name="connsiteY3" fmla="*/ 221456 h 259556"/>
                <a:gd name="connsiteX4" fmla="*/ 19050 w 445293"/>
                <a:gd name="connsiteY4" fmla="*/ 259556 h 259556"/>
                <a:gd name="connsiteX5" fmla="*/ 0 w 445293"/>
                <a:gd name="connsiteY5" fmla="*/ 242887 h 259556"/>
                <a:gd name="connsiteX6" fmla="*/ 104775 w 445293"/>
                <a:gd name="connsiteY6" fmla="*/ 16669 h 259556"/>
                <a:gd name="connsiteX0" fmla="*/ 104775 w 442912"/>
                <a:gd name="connsiteY0" fmla="*/ 16669 h 259556"/>
                <a:gd name="connsiteX1" fmla="*/ 388143 w 442912"/>
                <a:gd name="connsiteY1" fmla="*/ 0 h 259556"/>
                <a:gd name="connsiteX2" fmla="*/ 423862 w 442912"/>
                <a:gd name="connsiteY2" fmla="*/ 35719 h 259556"/>
                <a:gd name="connsiteX3" fmla="*/ 442912 w 442912"/>
                <a:gd name="connsiteY3" fmla="*/ 228599 h 259556"/>
                <a:gd name="connsiteX4" fmla="*/ 19050 w 442912"/>
                <a:gd name="connsiteY4" fmla="*/ 259556 h 259556"/>
                <a:gd name="connsiteX5" fmla="*/ 0 w 442912"/>
                <a:gd name="connsiteY5" fmla="*/ 242887 h 259556"/>
                <a:gd name="connsiteX6" fmla="*/ 104775 w 442912"/>
                <a:gd name="connsiteY6" fmla="*/ 16669 h 259556"/>
                <a:gd name="connsiteX0" fmla="*/ 104775 w 442912"/>
                <a:gd name="connsiteY0" fmla="*/ 21431 h 264318"/>
                <a:gd name="connsiteX1" fmla="*/ 390524 w 442912"/>
                <a:gd name="connsiteY1" fmla="*/ 0 h 264318"/>
                <a:gd name="connsiteX2" fmla="*/ 423862 w 442912"/>
                <a:gd name="connsiteY2" fmla="*/ 40481 h 264318"/>
                <a:gd name="connsiteX3" fmla="*/ 442912 w 442912"/>
                <a:gd name="connsiteY3" fmla="*/ 233361 h 264318"/>
                <a:gd name="connsiteX4" fmla="*/ 19050 w 442912"/>
                <a:gd name="connsiteY4" fmla="*/ 264318 h 264318"/>
                <a:gd name="connsiteX5" fmla="*/ 0 w 442912"/>
                <a:gd name="connsiteY5" fmla="*/ 247649 h 264318"/>
                <a:gd name="connsiteX6" fmla="*/ 104775 w 442912"/>
                <a:gd name="connsiteY6" fmla="*/ 21431 h 264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2912" h="264318">
                  <a:moveTo>
                    <a:pt x="104775" y="21431"/>
                  </a:moveTo>
                  <a:lnTo>
                    <a:pt x="390524" y="0"/>
                  </a:lnTo>
                  <a:lnTo>
                    <a:pt x="423862" y="40481"/>
                  </a:lnTo>
                  <a:lnTo>
                    <a:pt x="442912" y="233361"/>
                  </a:lnTo>
                  <a:lnTo>
                    <a:pt x="19050" y="264318"/>
                  </a:lnTo>
                  <a:lnTo>
                    <a:pt x="0" y="247649"/>
                  </a:lnTo>
                  <a:lnTo>
                    <a:pt x="104775" y="21431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736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069726" y="3239969"/>
            <a:ext cx="1626017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سایت مورد نظر</a:t>
            </a:r>
            <a:endParaRPr lang="en-US" dirty="0">
              <a:cs typeface="B Nazanin" panose="00000400000000000000" pitchFamily="2" charset="-78"/>
            </a:endParaRPr>
          </a:p>
        </p:txBody>
      </p:sp>
      <p:cxnSp>
        <p:nvCxnSpPr>
          <p:cNvPr id="6" name="Elbow Connector 5"/>
          <p:cNvCxnSpPr>
            <a:stCxn id="40" idx="2"/>
            <a:endCxn id="4" idx="3"/>
          </p:cNvCxnSpPr>
          <p:nvPr/>
        </p:nvCxnSpPr>
        <p:spPr>
          <a:xfrm flipH="1" flipV="1">
            <a:off x="6695743" y="3473815"/>
            <a:ext cx="1222309" cy="515642"/>
          </a:xfrm>
          <a:prstGeom prst="bentConnector3">
            <a:avLst>
              <a:gd name="adj1" fmla="val 225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02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863" y="234392"/>
            <a:ext cx="13213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Mitra" panose="00000400000000000000" pitchFamily="2" charset="-78"/>
              </a:rPr>
              <a:t>سایت پلان</a:t>
            </a:r>
            <a:endParaRPr lang="fa-IR" sz="1809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286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5188</TotalTime>
  <Words>439</Words>
  <Application>Microsoft Office PowerPoint</Application>
  <PresentationFormat>Custom</PresentationFormat>
  <Paragraphs>102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B Mitra</vt:lpstr>
      <vt:lpstr>B Nazanin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27</dc:creator>
  <cp:lastModifiedBy>Sheida Khademi</cp:lastModifiedBy>
  <cp:revision>206</cp:revision>
  <dcterms:created xsi:type="dcterms:W3CDTF">2017-07-09T11:16:50Z</dcterms:created>
  <dcterms:modified xsi:type="dcterms:W3CDTF">2019-11-12T10:26:32Z</dcterms:modified>
</cp:coreProperties>
</file>