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sldIdLst>
    <p:sldId id="382" r:id="rId2"/>
    <p:sldId id="327" r:id="rId3"/>
    <p:sldId id="365" r:id="rId4"/>
    <p:sldId id="328" r:id="rId5"/>
    <p:sldId id="329" r:id="rId6"/>
    <p:sldId id="273" r:id="rId7"/>
    <p:sldId id="364" r:id="rId8"/>
    <p:sldId id="391" r:id="rId9"/>
    <p:sldId id="383" r:id="rId10"/>
    <p:sldId id="390" r:id="rId11"/>
    <p:sldId id="384" r:id="rId12"/>
    <p:sldId id="393" r:id="rId13"/>
    <p:sldId id="370" r:id="rId14"/>
    <p:sldId id="392" r:id="rId15"/>
    <p:sldId id="385" r:id="rId16"/>
    <p:sldId id="386" r:id="rId17"/>
    <p:sldId id="387" r:id="rId18"/>
    <p:sldId id="388" r:id="rId19"/>
    <p:sldId id="356" r:id="rId20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1EC7"/>
    <a:srgbClr val="EC27C4"/>
    <a:srgbClr val="FF4E02"/>
    <a:srgbClr val="6B32E6"/>
    <a:srgbClr val="26D4FE"/>
    <a:srgbClr val="F5A200"/>
    <a:srgbClr val="F5CA35"/>
    <a:srgbClr val="999999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248" y="1250807"/>
            <a:ext cx="9290058" cy="3962162"/>
          </a:xfrm>
        </p:spPr>
        <p:txBody>
          <a:bodyPr bIns="0" anchor="b">
            <a:normAutofit/>
          </a:bodyPr>
          <a:lstStyle>
            <a:lvl1pPr algn="l">
              <a:defRPr sz="84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248" y="5505248"/>
            <a:ext cx="9290058" cy="1524138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494" b="0" cap="all" baseline="0">
                <a:solidFill>
                  <a:schemeClr val="tx1"/>
                </a:solidFill>
              </a:defRPr>
            </a:lvl1pPr>
            <a:lvl2pPr marL="534581" indent="0" algn="ctr">
              <a:buNone/>
              <a:defRPr sz="2339"/>
            </a:lvl2pPr>
            <a:lvl3pPr marL="1069162" indent="0" algn="ctr">
              <a:buNone/>
              <a:defRPr sz="2105"/>
            </a:lvl3pPr>
            <a:lvl4pPr marL="1603743" indent="0" algn="ctr">
              <a:buNone/>
              <a:defRPr sz="1871"/>
            </a:lvl4pPr>
            <a:lvl5pPr marL="2138324" indent="0" algn="ctr">
              <a:buNone/>
              <a:defRPr sz="1871"/>
            </a:lvl5pPr>
            <a:lvl6pPr marL="2672906" indent="0" algn="ctr">
              <a:buNone/>
              <a:defRPr sz="1871"/>
            </a:lvl6pPr>
            <a:lvl7pPr marL="3207487" indent="0" algn="ctr">
              <a:buNone/>
              <a:defRPr sz="1871"/>
            </a:lvl7pPr>
            <a:lvl8pPr marL="3742068" indent="0" algn="ctr">
              <a:buNone/>
              <a:defRPr sz="1871"/>
            </a:lvl8pPr>
            <a:lvl9pPr marL="4276649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247" y="513401"/>
            <a:ext cx="5103098" cy="48205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2242" y="1245621"/>
            <a:ext cx="1326093" cy="785092"/>
          </a:xfrm>
        </p:spPr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62248" y="5501095"/>
            <a:ext cx="92900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9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2386773" y="2879662"/>
            <a:ext cx="108655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8768" y="1245623"/>
            <a:ext cx="1823825" cy="726489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6773" y="1245623"/>
            <a:ext cx="8765213" cy="72648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8767" y="1245623"/>
            <a:ext cx="0" cy="726489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3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386773" y="2879662"/>
            <a:ext cx="108655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772" y="2737855"/>
            <a:ext cx="9287557" cy="2943367"/>
          </a:xfrm>
        </p:spPr>
        <p:txBody>
          <a:bodyPr anchor="b">
            <a:normAutofit/>
          </a:bodyPr>
          <a:lstStyle>
            <a:lvl1pPr algn="l"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6774" y="5933966"/>
            <a:ext cx="9287557" cy="1579185"/>
          </a:xfrm>
        </p:spPr>
        <p:txBody>
          <a:bodyPr tIns="91440">
            <a:normAutofit/>
          </a:bodyPr>
          <a:lstStyle>
            <a:lvl1pPr marL="0" indent="0" algn="l">
              <a:buNone/>
              <a:defRPr sz="2806">
                <a:solidFill>
                  <a:schemeClr val="tx1"/>
                </a:solidFill>
              </a:defRPr>
            </a:lvl1pPr>
            <a:lvl2pPr marL="534581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162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74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3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290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48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06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64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86772" y="5932078"/>
            <a:ext cx="92875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97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773" y="1254847"/>
            <a:ext cx="10865533" cy="16514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6771" y="3139782"/>
            <a:ext cx="5168541" cy="5359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4127" y="3139783"/>
            <a:ext cx="5168179" cy="53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386773" y="2879662"/>
            <a:ext cx="108655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4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2386773" y="2879662"/>
            <a:ext cx="108655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772" y="1253715"/>
            <a:ext cx="10865535" cy="1646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6772" y="3148536"/>
            <a:ext cx="5168367" cy="125025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430" b="0" cap="all" baseline="0">
                <a:solidFill>
                  <a:schemeClr val="accent1"/>
                </a:solidFill>
              </a:defRPr>
            </a:lvl1pPr>
            <a:lvl2pPr marL="534581" indent="0">
              <a:buNone/>
              <a:defRPr sz="2339" b="1"/>
            </a:lvl2pPr>
            <a:lvl3pPr marL="1069162" indent="0">
              <a:buNone/>
              <a:defRPr sz="2105" b="1"/>
            </a:lvl3pPr>
            <a:lvl4pPr marL="1603743" indent="0">
              <a:buNone/>
              <a:defRPr sz="1871" b="1"/>
            </a:lvl4pPr>
            <a:lvl5pPr marL="2138324" indent="0">
              <a:buNone/>
              <a:defRPr sz="1871" b="1"/>
            </a:lvl5pPr>
            <a:lvl6pPr marL="2672906" indent="0">
              <a:buNone/>
              <a:defRPr sz="1871" b="1"/>
            </a:lvl6pPr>
            <a:lvl7pPr marL="3207487" indent="0">
              <a:buNone/>
              <a:defRPr sz="1871" b="1"/>
            </a:lvl7pPr>
            <a:lvl8pPr marL="3742068" indent="0">
              <a:buNone/>
              <a:defRPr sz="1871" b="1"/>
            </a:lvl8pPr>
            <a:lvl9pPr marL="4276649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6772" y="4403116"/>
            <a:ext cx="5168367" cy="4122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84127" y="3153920"/>
            <a:ext cx="5168179" cy="125071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430" b="0" cap="all" baseline="0">
                <a:solidFill>
                  <a:schemeClr val="accent1"/>
                </a:solidFill>
              </a:defRPr>
            </a:lvl1pPr>
            <a:lvl2pPr marL="534581" indent="0">
              <a:buNone/>
              <a:defRPr sz="2339" b="1"/>
            </a:lvl2pPr>
            <a:lvl3pPr marL="1069162" indent="0">
              <a:buNone/>
              <a:defRPr sz="2105" b="1"/>
            </a:lvl3pPr>
            <a:lvl4pPr marL="1603743" indent="0">
              <a:buNone/>
              <a:defRPr sz="1871" b="1"/>
            </a:lvl4pPr>
            <a:lvl5pPr marL="2138324" indent="0">
              <a:buNone/>
              <a:defRPr sz="1871" b="1"/>
            </a:lvl5pPr>
            <a:lvl6pPr marL="2672906" indent="0">
              <a:buNone/>
              <a:defRPr sz="1871" b="1"/>
            </a:lvl6pPr>
            <a:lvl7pPr marL="3207487" indent="0">
              <a:buNone/>
              <a:defRPr sz="1871" b="1"/>
            </a:lvl7pPr>
            <a:lvl8pPr marL="3742068" indent="0">
              <a:buNone/>
              <a:defRPr sz="1871" b="1"/>
            </a:lvl8pPr>
            <a:lvl9pPr marL="4276649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84127" y="4398784"/>
            <a:ext cx="5168179" cy="4111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1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2386773" y="2879662"/>
            <a:ext cx="108655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7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416" y="1245622"/>
            <a:ext cx="4011241" cy="3503318"/>
          </a:xfrm>
        </p:spPr>
        <p:txBody>
          <a:bodyPr anchor="b">
            <a:normAutofit/>
          </a:bodyPr>
          <a:lstStyle>
            <a:lvl1pPr algn="l"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2519" y="1245623"/>
            <a:ext cx="6329786" cy="7263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9417" y="4997452"/>
            <a:ext cx="4013587" cy="3504977"/>
          </a:xfrm>
        </p:spPr>
        <p:txBody>
          <a:bodyPr>
            <a:normAutofit/>
          </a:bodyPr>
          <a:lstStyle>
            <a:lvl1pPr marL="0" indent="0" algn="l">
              <a:buNone/>
              <a:defRPr sz="2494"/>
            </a:lvl1pPr>
            <a:lvl2pPr marL="534581" indent="0">
              <a:buNone/>
              <a:defRPr sz="1637"/>
            </a:lvl2pPr>
            <a:lvl3pPr marL="1069162" indent="0">
              <a:buNone/>
              <a:defRPr sz="1403"/>
            </a:lvl3pPr>
            <a:lvl4pPr marL="1603743" indent="0">
              <a:buNone/>
              <a:defRPr sz="1169"/>
            </a:lvl4pPr>
            <a:lvl5pPr marL="2138324" indent="0">
              <a:buNone/>
              <a:defRPr sz="1169"/>
            </a:lvl5pPr>
            <a:lvl6pPr marL="2672906" indent="0">
              <a:buNone/>
              <a:defRPr sz="1169"/>
            </a:lvl6pPr>
            <a:lvl7pPr marL="3207487" indent="0">
              <a:buNone/>
              <a:defRPr sz="1169"/>
            </a:lvl7pPr>
            <a:lvl8pPr marL="3742068" indent="0">
              <a:buNone/>
              <a:defRPr sz="1169"/>
            </a:lvl8pPr>
            <a:lvl9pPr marL="4276649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83890" y="4997450"/>
            <a:ext cx="4006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01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261576" y="751719"/>
            <a:ext cx="5805981" cy="8027592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859" y="1760942"/>
            <a:ext cx="5365410" cy="2853931"/>
          </a:xfrm>
        </p:spPr>
        <p:txBody>
          <a:bodyPr anchor="b">
            <a:normAutofit/>
          </a:bodyPr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5795" y="1750077"/>
            <a:ext cx="3695507" cy="602771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742"/>
            </a:lvl1pPr>
            <a:lvl2pPr marL="534581" indent="0">
              <a:buNone/>
              <a:defRPr sz="3274"/>
            </a:lvl2pPr>
            <a:lvl3pPr marL="1069162" indent="0">
              <a:buNone/>
              <a:defRPr sz="2806"/>
            </a:lvl3pPr>
            <a:lvl4pPr marL="1603743" indent="0">
              <a:buNone/>
              <a:defRPr sz="2339"/>
            </a:lvl4pPr>
            <a:lvl5pPr marL="2138324" indent="0">
              <a:buNone/>
              <a:defRPr sz="2339"/>
            </a:lvl5pPr>
            <a:lvl6pPr marL="2672906" indent="0">
              <a:buNone/>
              <a:defRPr sz="2339"/>
            </a:lvl6pPr>
            <a:lvl7pPr marL="3207487" indent="0">
              <a:buNone/>
              <a:defRPr sz="2339"/>
            </a:lvl7pPr>
            <a:lvl8pPr marL="3742068" indent="0">
              <a:buNone/>
              <a:defRPr sz="2339"/>
            </a:lvl8pPr>
            <a:lvl9pPr marL="4276649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6774" y="4904689"/>
            <a:ext cx="5357723" cy="3123890"/>
          </a:xfrm>
        </p:spPr>
        <p:txBody>
          <a:bodyPr>
            <a:normAutofit/>
          </a:bodyPr>
          <a:lstStyle>
            <a:lvl1pPr marL="0" indent="0" algn="l">
              <a:buNone/>
              <a:defRPr sz="2806"/>
            </a:lvl1pPr>
            <a:lvl2pPr marL="534581" indent="0">
              <a:buNone/>
              <a:defRPr sz="1637"/>
            </a:lvl2pPr>
            <a:lvl3pPr marL="1069162" indent="0">
              <a:buNone/>
              <a:defRPr sz="1403"/>
            </a:lvl3pPr>
            <a:lvl4pPr marL="1603743" indent="0">
              <a:buNone/>
              <a:defRPr sz="1169"/>
            </a:lvl4pPr>
            <a:lvl5pPr marL="2138324" indent="0">
              <a:buNone/>
              <a:defRPr sz="1169"/>
            </a:lvl5pPr>
            <a:lvl6pPr marL="2672906" indent="0">
              <a:buNone/>
              <a:defRPr sz="1169"/>
            </a:lvl6pPr>
            <a:lvl7pPr marL="3207487" indent="0">
              <a:buNone/>
              <a:defRPr sz="1169"/>
            </a:lvl7pPr>
            <a:lvl8pPr marL="3742068" indent="0">
              <a:buNone/>
              <a:defRPr sz="1169"/>
            </a:lvl8pPr>
            <a:lvl9pPr marL="4276649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75484" y="8527660"/>
            <a:ext cx="5377786" cy="499081"/>
          </a:xfrm>
        </p:spPr>
        <p:txBody>
          <a:bodyPr/>
          <a:lstStyle>
            <a:lvl1pPr algn="l">
              <a:defRPr/>
            </a:lvl1pPr>
          </a:lstStyle>
          <a:p>
            <a:fld id="{17520924-634E-4B19-B146-F3ED47EE1FA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917" y="496771"/>
            <a:ext cx="5376353" cy="5003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7A91-F7EE-421F-BA01-6A6E513531D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383118" y="4900968"/>
            <a:ext cx="53605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3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2586"/>
            <a:ext cx="15119350" cy="636008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9502670"/>
            <a:ext cx="15119352" cy="12078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9511827"/>
            <a:ext cx="1511935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6773" y="1254270"/>
            <a:ext cx="10865533" cy="1635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6773" y="3142585"/>
            <a:ext cx="10865533" cy="537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6400" y="515057"/>
            <a:ext cx="3915905" cy="482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6772" y="513401"/>
            <a:ext cx="6670114" cy="482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40" y="1245621"/>
            <a:ext cx="1315744" cy="7850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365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DD52D5-BC6A-468D-8A55-2A40477BBE9C}"/>
              </a:ext>
            </a:extLst>
          </p:cNvPr>
          <p:cNvSpPr/>
          <p:nvPr userDrawn="1"/>
        </p:nvSpPr>
        <p:spPr>
          <a:xfrm>
            <a:off x="0" y="0"/>
            <a:ext cx="15119350" cy="12671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72D952-5383-4A96-8043-5FA25FE02D81}"/>
              </a:ext>
            </a:extLst>
          </p:cNvPr>
          <p:cNvSpPr/>
          <p:nvPr userDrawn="1"/>
        </p:nvSpPr>
        <p:spPr>
          <a:xfrm>
            <a:off x="494189" y="1053272"/>
            <a:ext cx="465770" cy="383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fld id="{967D3316-270B-487C-8E1B-8842E73588DA}" type="slidenum">
              <a:rPr lang="fa-IR" sz="1200" smtClean="0">
                <a:solidFill>
                  <a:schemeClr val="tx1"/>
                </a:solidFill>
                <a:cs typeface="B Mitra" panose="00000400000000000000" pitchFamily="2" charset="-78"/>
              </a:rPr>
              <a:pPr algn="ctr" rtl="1"/>
              <a:t>‹#›</a:t>
            </a:fld>
            <a:endParaRPr lang="en-US" sz="12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DF34C-5D84-4D51-8F18-EFEAE85B484C}"/>
              </a:ext>
            </a:extLst>
          </p:cNvPr>
          <p:cNvSpPr txBox="1"/>
          <p:nvPr userDrawn="1"/>
        </p:nvSpPr>
        <p:spPr>
          <a:xfrm>
            <a:off x="11756348" y="845112"/>
            <a:ext cx="209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>
                <a:solidFill>
                  <a:schemeClr val="bg1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مهندسان مشاور معمار سازه اعلم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0D2B577-0D2D-4B58-802B-7940AADE75C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1903" y="515632"/>
            <a:ext cx="1043563" cy="68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0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txStyles>
    <p:titleStyle>
      <a:lvl1pPr algn="l" defTabSz="1069162" rtl="1" eaLnBrk="1" latinLnBrk="0" hangingPunct="1">
        <a:lnSpc>
          <a:spcPct val="90000"/>
        </a:lnSpc>
        <a:spcBef>
          <a:spcPct val="0"/>
        </a:spcBef>
        <a:buNone/>
        <a:defRPr sz="4989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56387" indent="-356387" algn="r" defTabSz="1069162" rtl="1" eaLnBrk="1" latinLnBrk="0" hangingPunct="1">
        <a:lnSpc>
          <a:spcPct val="120000"/>
        </a:lnSpc>
        <a:spcBef>
          <a:spcPts val="155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11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69162" indent="-356387" algn="r" defTabSz="1069162" rtl="1" eaLnBrk="1" latinLnBrk="0" hangingPunct="1">
        <a:lnSpc>
          <a:spcPct val="120000"/>
        </a:lnSpc>
        <a:spcBef>
          <a:spcPts val="78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9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81937" indent="-356387" algn="r" defTabSz="1069162" rtl="1" eaLnBrk="1" latinLnBrk="0" hangingPunct="1">
        <a:lnSpc>
          <a:spcPct val="120000"/>
        </a:lnSpc>
        <a:spcBef>
          <a:spcPts val="78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9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94712" indent="-356387" algn="r" defTabSz="1069162" rtl="1" eaLnBrk="1" latinLnBrk="0" hangingPunct="1">
        <a:lnSpc>
          <a:spcPct val="120000"/>
        </a:lnSpc>
        <a:spcBef>
          <a:spcPts val="78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8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207487" indent="-356387" algn="r" defTabSz="1069162" rtl="1" eaLnBrk="1" latinLnBrk="0" hangingPunct="1">
        <a:lnSpc>
          <a:spcPct val="120000"/>
        </a:lnSpc>
        <a:spcBef>
          <a:spcPts val="78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7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120000"/>
        </a:lnSpc>
        <a:spcBef>
          <a:spcPts val="78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71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120000"/>
        </a:lnSpc>
        <a:spcBef>
          <a:spcPts val="78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71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120000"/>
        </a:lnSpc>
        <a:spcBef>
          <a:spcPts val="78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7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120000"/>
        </a:lnSpc>
        <a:spcBef>
          <a:spcPts val="78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7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69162" rtl="1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581" algn="r" defTabSz="1069162" rtl="1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162" algn="r" defTabSz="1069162" rtl="1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743" algn="r" defTabSz="1069162" rtl="1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324" algn="r" defTabSz="1069162" rtl="1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2906" algn="r" defTabSz="1069162" rtl="1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7" algn="r" defTabSz="1069162" rtl="1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068" algn="r" defTabSz="1069162" rtl="1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649" algn="r" defTabSz="1069162" rtl="1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009E8D-AC74-4ED2-9C63-9540528481A5}"/>
              </a:ext>
            </a:extLst>
          </p:cNvPr>
          <p:cNvSpPr txBox="1"/>
          <p:nvPr/>
        </p:nvSpPr>
        <p:spPr>
          <a:xfrm>
            <a:off x="3046004" y="675690"/>
            <a:ext cx="9027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نام مهندسان مشاور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F64A6-82C1-4260-9B89-C0E38E025EC9}"/>
              </a:ext>
            </a:extLst>
          </p:cNvPr>
          <p:cNvSpPr txBox="1"/>
          <p:nvPr/>
        </p:nvSpPr>
        <p:spPr>
          <a:xfrm>
            <a:off x="3654811" y="1744628"/>
            <a:ext cx="7821200" cy="181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en-US" sz="2585" b="1" dirty="0">
                <a:cs typeface="B Mitra" panose="00000400000000000000" pitchFamily="2" charset="0"/>
              </a:rPr>
              <a:t>نام پروژه </a:t>
            </a:r>
          </a:p>
          <a:p>
            <a:pPr algn="ctr" rtl="1"/>
            <a:endParaRPr lang="en-US" altLang="en-US" sz="2585" b="1" dirty="0">
              <a:cs typeface="B Mitra" panose="00000400000000000000" pitchFamily="2" charset="0"/>
            </a:endParaRPr>
          </a:p>
          <a:p>
            <a:pPr algn="ctr" rtl="1"/>
            <a:r>
              <a:rPr lang="fa-IR" altLang="en-US" sz="2000" b="1" dirty="0">
                <a:cs typeface="B Mitra" panose="00000400000000000000" pitchFamily="2" charset="0"/>
              </a:rPr>
              <a:t>تاریخ تشکیل </a:t>
            </a:r>
            <a:r>
              <a:rPr lang="fa-IR" altLang="en-US" sz="2000" b="1">
                <a:cs typeface="B Mitra" panose="00000400000000000000" pitchFamily="2" charset="0"/>
              </a:rPr>
              <a:t>پرونده شهرسازی</a:t>
            </a:r>
          </a:p>
          <a:p>
            <a:pPr algn="ctr" rtl="1"/>
            <a:r>
              <a:rPr lang="fa-IR" altLang="en-US" sz="2000" b="1">
                <a:cs typeface="B Mitra" panose="00000400000000000000" pitchFamily="2" charset="0"/>
              </a:rPr>
              <a:t> </a:t>
            </a:r>
            <a:endParaRPr lang="fa-IR" altLang="en-US" sz="2000" b="1" dirty="0">
              <a:cs typeface="B Mitra" panose="00000400000000000000" pitchFamily="2" charset="0"/>
            </a:endParaRPr>
          </a:p>
          <a:p>
            <a:pPr algn="ctr" rtl="1"/>
            <a:r>
              <a:rPr lang="fa-IR" altLang="en-US" sz="2000" b="1" dirty="0">
                <a:cs typeface="B Mitra" panose="00000400000000000000" pitchFamily="2" charset="0"/>
              </a:rPr>
              <a:t>تاریخ تحویل پروژه </a:t>
            </a:r>
            <a:endParaRPr lang="en-US" altLang="en-US" sz="2000" dirty="0">
              <a:cs typeface="B Mitra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1E729-67EF-4B1A-88C7-1D1124F24E54}"/>
              </a:ext>
            </a:extLst>
          </p:cNvPr>
          <p:cNvSpPr txBox="1"/>
          <p:nvPr/>
        </p:nvSpPr>
        <p:spPr>
          <a:xfrm>
            <a:off x="3046003" y="5874875"/>
            <a:ext cx="9027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عکس اصلی از توده گذاری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754C4-A5FA-4805-AA6C-CC1BF07D6248}"/>
              </a:ext>
            </a:extLst>
          </p:cNvPr>
          <p:cNvSpPr txBox="1"/>
          <p:nvPr/>
        </p:nvSpPr>
        <p:spPr>
          <a:xfrm>
            <a:off x="3354544" y="9345451"/>
            <a:ext cx="841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شماره پرونده</a:t>
            </a:r>
            <a:endParaRPr lang="fa-IR" sz="2800" b="1" dirty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800" b="1" dirty="0">
                <a:solidFill>
                  <a:schemeClr val="tx2">
                    <a:lumMod val="50000"/>
                  </a:schemeClr>
                </a:solidFill>
                <a:cs typeface="B Mitra" panose="00000400000000000000" pitchFamily="2" charset="-78"/>
              </a:rPr>
              <a:t>نشانی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800" b="1" dirty="0">
                <a:solidFill>
                  <a:schemeClr val="tx2">
                    <a:lumMod val="50000"/>
                  </a:schemeClr>
                </a:solidFill>
                <a:cs typeface="B Mitra" panose="00000400000000000000" pitchFamily="2" charset="-78"/>
              </a:rPr>
              <a:t>و تلفن  پروژه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71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جدول سطح و سطوح پیشنهادی مشاور بر اساس طبقات </a:t>
            </a:r>
            <a:endParaRPr lang="fa-IR" sz="180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59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220" y="234391"/>
            <a:ext cx="13213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سه بعدی از حجم پیشنهادی و نحوه قرار گرفتن آن در سایت پروژه با تفکیک کاربری ها با ذکر سطح اشغال و مساحت   </a:t>
            </a:r>
            <a:endParaRPr lang="fa-IR" sz="1809" b="1" dirty="0">
              <a:cs typeface="B Mitr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76041-3149-4F89-86E1-9AF17A0A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83" y="1868138"/>
            <a:ext cx="10692384" cy="695553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C84283-8C06-4CA5-AD67-A0181384F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31028"/>
              </p:ext>
            </p:extLst>
          </p:nvPr>
        </p:nvGraphicFramePr>
        <p:xfrm>
          <a:off x="2519891" y="1986051"/>
          <a:ext cx="10079567" cy="4122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79567">
                  <a:extLst>
                    <a:ext uri="{9D8B030D-6E8A-4147-A177-3AD203B41FA5}">
                      <a16:colId xmlns:a16="http://schemas.microsoft.com/office/drawing/2014/main" val="3836033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نمونه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2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51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سه بعدی از حجم پیشنهادی حجم ساختمان های اطراف با ذکر تعداد طبقات </a:t>
            </a:r>
            <a:endParaRPr lang="fa-IR" sz="1809" b="1" dirty="0">
              <a:cs typeface="B Mitra" panose="00000400000000000000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C84283-8C06-4CA5-AD67-A0181384FF20}"/>
              </a:ext>
            </a:extLst>
          </p:cNvPr>
          <p:cNvGraphicFramePr>
            <a:graphicFrameLocks noGrp="1"/>
          </p:cNvGraphicFramePr>
          <p:nvPr/>
        </p:nvGraphicFramePr>
        <p:xfrm>
          <a:off x="2519891" y="1986051"/>
          <a:ext cx="10079567" cy="4122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79567">
                  <a:extLst>
                    <a:ext uri="{9D8B030D-6E8A-4147-A177-3AD203B41FA5}">
                      <a16:colId xmlns:a16="http://schemas.microsoft.com/office/drawing/2014/main" val="3836033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نمونه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203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652CA5-E96C-4A9F-BC08-231BA0974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891" y="2743828"/>
            <a:ext cx="10079567" cy="71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3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9944A1-15EF-4997-B65C-0667DB7BF519}"/>
              </a:ext>
            </a:extLst>
          </p:cNvPr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نمای شماتیک از پروژه با نشان دادن خط آسمان همجواریها از هر طرف سه پلاک </a:t>
            </a:r>
            <a:endParaRPr lang="fa-IR" sz="1809" b="1" dirty="0">
              <a:cs typeface="B Mitr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39A52-A832-49F5-8C23-717519ABB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2" t="27135" r="13607" b="14318"/>
          <a:stretch/>
        </p:blipFill>
        <p:spPr>
          <a:xfrm>
            <a:off x="1359089" y="2549772"/>
            <a:ext cx="12459336" cy="7156938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DB1D715-CE84-4B1C-B832-D41E2D98F23E}"/>
              </a:ext>
            </a:extLst>
          </p:cNvPr>
          <p:cNvGraphicFramePr>
            <a:graphicFrameLocks noGrp="1"/>
          </p:cNvGraphicFramePr>
          <p:nvPr/>
        </p:nvGraphicFramePr>
        <p:xfrm>
          <a:off x="2519891" y="1986051"/>
          <a:ext cx="10079567" cy="4122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79567">
                  <a:extLst>
                    <a:ext uri="{9D8B030D-6E8A-4147-A177-3AD203B41FA5}">
                      <a16:colId xmlns:a16="http://schemas.microsoft.com/office/drawing/2014/main" val="3836033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نمونه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2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43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9944A1-15EF-4997-B65C-0667DB7BF519}"/>
              </a:ext>
            </a:extLst>
          </p:cNvPr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پلان لنداسکیپ</a:t>
            </a:r>
            <a:endParaRPr lang="fa-IR" sz="180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899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9944A1-15EF-4997-B65C-0667DB7BF519}"/>
              </a:ext>
            </a:extLst>
          </p:cNvPr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کلیه پلان زیر زمین ها </a:t>
            </a:r>
            <a:endParaRPr lang="fa-IR" sz="180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624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9944A1-15EF-4997-B65C-0667DB7BF519}"/>
              </a:ext>
            </a:extLst>
          </p:cNvPr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پلان طبقه همکف </a:t>
            </a:r>
            <a:endParaRPr lang="fa-IR" sz="180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75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9944A1-15EF-4997-B65C-0667DB7BF519}"/>
              </a:ext>
            </a:extLst>
          </p:cNvPr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پلان طبقات </a:t>
            </a:r>
            <a:endParaRPr lang="fa-IR" sz="180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8992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9944A1-15EF-4997-B65C-0667DB7BF519}"/>
              </a:ext>
            </a:extLst>
          </p:cNvPr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نما ها </a:t>
            </a:r>
            <a:endParaRPr lang="fa-IR" sz="180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7377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8D3EB4-ABD0-47CB-A1B3-E7577B93B6BA}"/>
              </a:ext>
            </a:extLst>
          </p:cNvPr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مقاطع</a:t>
            </a:r>
            <a:endParaRPr lang="fa-IR" sz="180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457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1347" y="1842872"/>
            <a:ext cx="9502726" cy="130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326" b="1" dirty="0">
                <a:cs typeface="B Mitra" panose="00000400000000000000" pitchFamily="2" charset="-78"/>
              </a:rPr>
              <a:t>به نام خدا  </a:t>
            </a:r>
          </a:p>
          <a:p>
            <a:pPr algn="ctr"/>
            <a:endParaRPr lang="fa-IR" sz="2326" b="1" dirty="0">
              <a:cs typeface="B Mitra" panose="00000400000000000000" pitchFamily="2" charset="-78"/>
            </a:endParaRPr>
          </a:p>
          <a:p>
            <a:pPr algn="ctr"/>
            <a:r>
              <a:rPr lang="fa-IR" sz="3200" b="1" dirty="0">
                <a:cs typeface="B Mitra" panose="00000400000000000000" pitchFamily="2" charset="-78"/>
              </a:rPr>
              <a:t>مشخصات کلی پروژه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9091" y="3640834"/>
            <a:ext cx="124242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a-IR" sz="2400" dirty="0">
              <a:cs typeface="B Mitra" panose="00000400000000000000" pitchFamily="2" charset="-78"/>
            </a:endParaRP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عنوان پروژه:</a:t>
            </a:r>
            <a:endParaRPr lang="fa-IR" altLang="en-US" sz="2400" dirty="0">
              <a:cs typeface="B Mitra" panose="00000400000000000000" pitchFamily="2" charset="0"/>
            </a:endParaRP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شهرداري منطقه : 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شماره پرونده :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پلاك ثبتی : 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نام مالک: 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مساحت زمین در وضع موجود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مساحت زمین طبق سند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مساحت پس از اصلاحی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مساحت کل زیربنا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پهنه بندی بر اساس طرح تفصیلی 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ارتفاع ساختمان از سطح زمین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مشاور طرح</a:t>
            </a:r>
          </a:p>
          <a:p>
            <a:pPr marL="369275" indent="-369275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 نشانی و تلفن</a:t>
            </a:r>
            <a:r>
              <a:rPr lang="en-US" sz="2400" dirty="0">
                <a:cs typeface="B Mitra" panose="00000400000000000000" pitchFamily="2" charset="-78"/>
              </a:rPr>
              <a:t> </a:t>
            </a:r>
            <a:r>
              <a:rPr lang="fa-IR" sz="2400" dirty="0">
                <a:cs typeface="B Mitra" panose="00000400000000000000" pitchFamily="2" charset="-78"/>
              </a:rPr>
              <a:t>طراح : </a:t>
            </a:r>
          </a:p>
        </p:txBody>
      </p:sp>
    </p:spTree>
    <p:extLst>
      <p:ext uri="{BB962C8B-B14F-4D97-AF65-F5344CB8AC3E}">
        <p14:creationId xmlns:p14="http://schemas.microsoft.com/office/powerpoint/2010/main" val="11077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7699" y="946189"/>
            <a:ext cx="8073157" cy="649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18" b="1" dirty="0">
                <a:cs typeface="B Mitra" panose="00000400000000000000" pitchFamily="2" charset="-78"/>
              </a:rPr>
              <a:t>(تصویرآخرین مدرک تحصیلی طراح 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46189"/>
            <a:ext cx="8073157" cy="101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18" b="1" dirty="0">
                <a:cs typeface="B Mitra" panose="00000400000000000000" pitchFamily="2" charset="-78"/>
              </a:rPr>
              <a:t>(تصویر پروانه نظام مهندسی طراح )</a:t>
            </a:r>
          </a:p>
          <a:p>
            <a:pPr algn="ctr"/>
            <a:r>
              <a:rPr lang="fa-IR" sz="2400" b="1" dirty="0">
                <a:cs typeface="B Mitra" panose="00000400000000000000" pitchFamily="2" charset="-78"/>
              </a:rPr>
              <a:t>پایه یک یا دو معماری متناسب با زیربنای پروژه </a:t>
            </a:r>
          </a:p>
        </p:txBody>
      </p:sp>
    </p:spTree>
    <p:extLst>
      <p:ext uri="{BB962C8B-B14F-4D97-AF65-F5344CB8AC3E}">
        <p14:creationId xmlns:p14="http://schemas.microsoft.com/office/powerpoint/2010/main" val="341724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39439"/>
            <a:ext cx="1474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Mitra" panose="00000400000000000000" pitchFamily="2" charset="-78"/>
              </a:rPr>
              <a:t>موقعیت دقیق پروژه در محدوده شهرداری روی نقشه طرح تفصیلی </a:t>
            </a:r>
          </a:p>
        </p:txBody>
      </p:sp>
    </p:spTree>
    <p:extLst>
      <p:ext uri="{BB962C8B-B14F-4D97-AF65-F5344CB8AC3E}">
        <p14:creationId xmlns:p14="http://schemas.microsoft.com/office/powerpoint/2010/main" val="53093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050" y="244135"/>
            <a:ext cx="1417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Mitra" panose="00000400000000000000" pitchFamily="2" charset="-78"/>
              </a:rPr>
              <a:t>تصویر هوایی از موقعیت سایت پروژه با مشخص کردن راه های اصلی و دسترسی ها  </a:t>
            </a:r>
          </a:p>
        </p:txBody>
      </p:sp>
    </p:spTree>
    <p:extLst>
      <p:ext uri="{BB962C8B-B14F-4D97-AF65-F5344CB8AC3E}">
        <p14:creationId xmlns:p14="http://schemas.microsoft.com/office/powerpoint/2010/main" val="274865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1462" y="364557"/>
            <a:ext cx="917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Mitra" panose="00000400000000000000" pitchFamily="2" charset="-78"/>
              </a:rPr>
              <a:t>تصاویر از وضعیت فعلی زمین</a:t>
            </a:r>
          </a:p>
        </p:txBody>
      </p:sp>
    </p:spTree>
    <p:extLst>
      <p:ext uri="{BB962C8B-B14F-4D97-AF65-F5344CB8AC3E}">
        <p14:creationId xmlns:p14="http://schemas.microsoft.com/office/powerpoint/2010/main" val="218151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سایت پلان با نشان دادن توده سه پلاک همجوار از </a:t>
            </a:r>
            <a:r>
              <a:rPr lang="fa-IR" sz="3200" b="1">
                <a:cs typeface="B Mitra" panose="00000400000000000000" pitchFamily="2" charset="-78"/>
              </a:rPr>
              <a:t>هر طرف  </a:t>
            </a:r>
            <a:endParaRPr lang="fa-IR" sz="1809" b="1" dirty="0">
              <a:cs typeface="B Mitr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C554D-215B-4709-B0C0-466C4C45F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2" t="6425" r="3473" b="22589"/>
          <a:stretch/>
        </p:blipFill>
        <p:spPr>
          <a:xfrm>
            <a:off x="4191781" y="3493810"/>
            <a:ext cx="5462173" cy="5967080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9508F59-924C-4552-874B-5DCC5BCB6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43365"/>
              </p:ext>
            </p:extLst>
          </p:nvPr>
        </p:nvGraphicFramePr>
        <p:xfrm>
          <a:off x="2519891" y="1986051"/>
          <a:ext cx="10079567" cy="4122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79567">
                  <a:extLst>
                    <a:ext uri="{9D8B030D-6E8A-4147-A177-3AD203B41FA5}">
                      <a16:colId xmlns:a16="http://schemas.microsoft.com/office/drawing/2014/main" val="3836033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نمونه ( تا سه پلاک نمایش داده شود 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2037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183487E-F02F-4769-ADC2-D1E3938C6F73}"/>
              </a:ext>
            </a:extLst>
          </p:cNvPr>
          <p:cNvSpPr/>
          <p:nvPr/>
        </p:nvSpPr>
        <p:spPr>
          <a:xfrm>
            <a:off x="9442938" y="5345906"/>
            <a:ext cx="1406770" cy="388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5CF31-66EB-4A0C-A189-5EA3BAD04A92}"/>
              </a:ext>
            </a:extLst>
          </p:cNvPr>
          <p:cNvSpPr/>
          <p:nvPr/>
        </p:nvSpPr>
        <p:spPr>
          <a:xfrm>
            <a:off x="10920045" y="5345906"/>
            <a:ext cx="1406770" cy="388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3B887-5C9A-4BEB-A30E-1A9B27584566}"/>
              </a:ext>
            </a:extLst>
          </p:cNvPr>
          <p:cNvSpPr/>
          <p:nvPr/>
        </p:nvSpPr>
        <p:spPr>
          <a:xfrm>
            <a:off x="3165230" y="5345905"/>
            <a:ext cx="1406770" cy="388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E78BA6-2237-4D66-ACB9-C02013426D11}"/>
              </a:ext>
            </a:extLst>
          </p:cNvPr>
          <p:cNvSpPr/>
          <p:nvPr/>
        </p:nvSpPr>
        <p:spPr>
          <a:xfrm>
            <a:off x="1653220" y="5345904"/>
            <a:ext cx="1406770" cy="388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CCBE70-5EBE-4EC5-A942-E036830B5543}"/>
              </a:ext>
            </a:extLst>
          </p:cNvPr>
          <p:cNvSpPr/>
          <p:nvPr/>
        </p:nvSpPr>
        <p:spPr>
          <a:xfrm>
            <a:off x="3147645" y="5345904"/>
            <a:ext cx="1406769" cy="20748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F6602-4A95-4613-993B-06B9F274656A}"/>
              </a:ext>
            </a:extLst>
          </p:cNvPr>
          <p:cNvSpPr/>
          <p:nvPr/>
        </p:nvSpPr>
        <p:spPr>
          <a:xfrm>
            <a:off x="1670539" y="5345904"/>
            <a:ext cx="1406769" cy="20748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BBB220-4AA4-41AB-A2EB-FF0219C49344}"/>
              </a:ext>
            </a:extLst>
          </p:cNvPr>
          <p:cNvSpPr/>
          <p:nvPr/>
        </p:nvSpPr>
        <p:spPr>
          <a:xfrm>
            <a:off x="10920045" y="5345904"/>
            <a:ext cx="1406769" cy="20748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ADBF34-8AB6-4D54-BDC5-316FF2AD794E}"/>
              </a:ext>
            </a:extLst>
          </p:cNvPr>
          <p:cNvSpPr/>
          <p:nvPr/>
        </p:nvSpPr>
        <p:spPr>
          <a:xfrm>
            <a:off x="9442939" y="5345904"/>
            <a:ext cx="1406769" cy="20748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286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سایت پلان با ذکر ابعاد و اندازه ها  </a:t>
            </a:r>
            <a:endParaRPr lang="fa-IR" sz="180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974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220" y="234391"/>
            <a:ext cx="1321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Mitra" panose="00000400000000000000" pitchFamily="2" charset="-78"/>
              </a:rPr>
              <a:t>جدول سطح و سطوح بر اساس طرح تفصیلی یا کمیسیون ماده 5 </a:t>
            </a:r>
            <a:endParaRPr lang="fa-IR" sz="1809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98280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5783</TotalTime>
  <Words>251</Words>
  <Application>Microsoft Office PowerPoint</Application>
  <PresentationFormat>Custom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27</dc:creator>
  <cp:lastModifiedBy>Sheida Khademi</cp:lastModifiedBy>
  <cp:revision>259</cp:revision>
  <dcterms:created xsi:type="dcterms:W3CDTF">2017-07-09T11:16:50Z</dcterms:created>
  <dcterms:modified xsi:type="dcterms:W3CDTF">2021-07-26T04:37:51Z</dcterms:modified>
</cp:coreProperties>
</file>