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24"/>
  </p:notesMasterIdLst>
  <p:handoutMasterIdLst>
    <p:handoutMasterId r:id="rId25"/>
  </p:handoutMasterIdLst>
  <p:sldIdLst>
    <p:sldId id="256" r:id="rId2"/>
    <p:sldId id="331" r:id="rId3"/>
    <p:sldId id="333" r:id="rId4"/>
    <p:sldId id="334" r:id="rId5"/>
    <p:sldId id="312" r:id="rId6"/>
    <p:sldId id="313" r:id="rId7"/>
    <p:sldId id="315" r:id="rId8"/>
    <p:sldId id="314" r:id="rId9"/>
    <p:sldId id="317" r:id="rId10"/>
    <p:sldId id="316" r:id="rId11"/>
    <p:sldId id="318" r:id="rId12"/>
    <p:sldId id="319" r:id="rId13"/>
    <p:sldId id="320" r:id="rId14"/>
    <p:sldId id="321" r:id="rId15"/>
    <p:sldId id="322" r:id="rId16"/>
    <p:sldId id="324" r:id="rId17"/>
    <p:sldId id="323" r:id="rId18"/>
    <p:sldId id="325" r:id="rId19"/>
    <p:sldId id="326" r:id="rId20"/>
    <p:sldId id="327" r:id="rId21"/>
    <p:sldId id="329" r:id="rId22"/>
    <p:sldId id="328" r:id="rId23"/>
  </p:sldIdLst>
  <p:sldSz cx="15122525" cy="10693400"/>
  <p:notesSz cx="7099300" cy="10234613"/>
  <p:defaultTextStyle>
    <a:defPPr>
      <a:defRPr lang="fa-IR"/>
    </a:defPPr>
    <a:lvl1pPr marL="0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r" defTabSz="1475128" rtl="1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195" autoAdjust="0"/>
    <p:restoredTop sz="93369" autoAdjust="0"/>
  </p:normalViewPr>
  <p:slideViewPr>
    <p:cSldViewPr>
      <p:cViewPr varScale="1">
        <p:scale>
          <a:sx n="54" d="100"/>
          <a:sy n="54" d="100"/>
        </p:scale>
        <p:origin x="-1398" y="-90"/>
      </p:cViewPr>
      <p:guideLst>
        <p:guide orient="horz" pos="3368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98" y="798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r">
              <a:defRPr sz="1300"/>
            </a:lvl1pPr>
          </a:lstStyle>
          <a:p>
            <a:fld id="{6DA23924-7D65-44EF-8E2D-EE83CFE25DE0}" type="datetimeFigureOut">
              <a:rPr lang="en-US" smtClean="0"/>
              <a:pPr/>
              <a:t>4/27/2019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r">
              <a:defRPr sz="1300"/>
            </a:lvl1pPr>
          </a:lstStyle>
          <a:p>
            <a:fld id="{C2CC51FB-0B30-4BC1-ACA8-B94C7F0D6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2756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937" y="0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1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44" y="0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1"/>
          <a:lstStyle>
            <a:lvl1pPr algn="l">
              <a:defRPr sz="1300"/>
            </a:lvl1pPr>
          </a:lstStyle>
          <a:p>
            <a:fld id="{AF981AC5-D6A8-4D38-8152-0B5E43DD43B5}" type="datetimeFigureOut">
              <a:rPr lang="fa-IR" smtClean="0"/>
              <a:pPr/>
              <a:t>08/22/1440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6613" y="766763"/>
            <a:ext cx="54260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9" tIns="48330" rIns="96659" bIns="4833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6659" tIns="48330" rIns="96659" bIns="4833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937" y="9721106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1" anchor="b"/>
          <a:lstStyle>
            <a:lvl1pPr algn="r">
              <a:defRPr sz="13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44" y="9721106"/>
            <a:ext cx="3076363" cy="511731"/>
          </a:xfrm>
          <a:prstGeom prst="rect">
            <a:avLst/>
          </a:prstGeom>
        </p:spPr>
        <p:txBody>
          <a:bodyPr vert="horz" lIns="96659" tIns="48330" rIns="96659" bIns="48330" rtlCol="1" anchor="b"/>
          <a:lstStyle>
            <a:lvl1pPr algn="l">
              <a:defRPr sz="1300"/>
            </a:lvl1pPr>
          </a:lstStyle>
          <a:p>
            <a:fld id="{55A02EF8-EC2F-4AB0-AF86-5DCF7E3D923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787906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02EF8-EC2F-4AB0-AF86-5DCF7E3D9234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8387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9310387"/>
            <a:ext cx="15122525" cy="13830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5122" y="9438708"/>
            <a:ext cx="3720141" cy="111211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901611" y="9424450"/>
            <a:ext cx="11220914" cy="111211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906652" y="6297225"/>
            <a:ext cx="10711789" cy="285157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906652" y="9433576"/>
            <a:ext cx="11089852" cy="1069340"/>
          </a:xfrm>
        </p:spPr>
        <p:txBody>
          <a:bodyPr anchor="ctr">
            <a:normAutofit/>
          </a:bodyPr>
          <a:lstStyle>
            <a:lvl1pPr marL="0" indent="0" algn="l">
              <a:buNone/>
              <a:defRPr sz="4200">
                <a:solidFill>
                  <a:srgbClr val="FFFFFF"/>
                </a:solidFill>
              </a:defRPr>
            </a:lvl1pPr>
            <a:lvl2pPr marL="737555" indent="0" algn="ctr">
              <a:buNone/>
            </a:lvl2pPr>
            <a:lvl3pPr marL="1475110" indent="0" algn="ctr">
              <a:buNone/>
            </a:lvl3pPr>
            <a:lvl4pPr marL="2212665" indent="0" algn="ctr">
              <a:buNone/>
            </a:lvl4pPr>
            <a:lvl5pPr marL="2950220" indent="0" algn="ctr">
              <a:buNone/>
            </a:lvl5pPr>
            <a:lvl6pPr marL="3687775" indent="0" algn="ctr">
              <a:buNone/>
            </a:lvl6pPr>
            <a:lvl7pPr marL="4425330" indent="0" algn="ctr">
              <a:buNone/>
            </a:lvl7pPr>
            <a:lvl8pPr marL="5162885" indent="0" algn="ctr">
              <a:buNone/>
            </a:lvl8pPr>
            <a:lvl9pPr marL="590044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26021" y="9462675"/>
            <a:ext cx="3402568" cy="1069340"/>
          </a:xfrm>
        </p:spPr>
        <p:txBody>
          <a:bodyPr>
            <a:noAutofit/>
          </a:bodyPr>
          <a:lstStyle>
            <a:lvl1pPr algn="ctr">
              <a:defRPr sz="3200">
                <a:solidFill>
                  <a:srgbClr val="FFFFFF"/>
                </a:solidFill>
              </a:defRPr>
            </a:lvl1pPr>
          </a:lstStyle>
          <a:p>
            <a:fld id="{7CB0ECA9-44D1-4DC7-B284-3AD99265BD39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448864" y="368825"/>
            <a:ext cx="9703620" cy="5693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232210" y="356447"/>
            <a:ext cx="1386231" cy="59407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6D06-D6BF-4759-AB86-C644D9B850B7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37810" y="950525"/>
            <a:ext cx="3402568" cy="860175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126" y="950525"/>
            <a:ext cx="9199536" cy="860175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37810" y="9742879"/>
            <a:ext cx="3654610" cy="569325"/>
          </a:xfrm>
        </p:spPr>
        <p:txBody>
          <a:bodyPr/>
          <a:lstStyle/>
          <a:p>
            <a:fld id="{E6541EA4-CE92-4945-BD40-BD22108395B1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6129" y="9742575"/>
            <a:ext cx="9217535" cy="5693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10082209" y="0"/>
            <a:ext cx="529288" cy="10693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511" tIns="73756" rIns="147511" bIns="7375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0157822" y="950524"/>
            <a:ext cx="378063" cy="9742876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511" tIns="73756" rIns="147511" bIns="7375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0157822" y="0"/>
            <a:ext cx="378063" cy="831709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511" tIns="73756" rIns="147511" bIns="7375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9930999" y="213695"/>
            <a:ext cx="831709" cy="404319"/>
          </a:xfrm>
        </p:spPr>
        <p:txBody>
          <a:bodyPr/>
          <a:lstStyle/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209" y="356447"/>
            <a:ext cx="13484251" cy="154460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4DAA-AEAF-4FEF-AC6B-D6C8D62F3E69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013209" y="2495127"/>
            <a:ext cx="13484251" cy="701011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379" y="4277361"/>
            <a:ext cx="11780343" cy="2608992"/>
          </a:xfrm>
        </p:spPr>
        <p:txBody>
          <a:bodyPr anchor="t"/>
          <a:lstStyle>
            <a:lvl1pPr marL="0" indent="0">
              <a:buNone/>
              <a:defRPr sz="4500">
                <a:solidFill>
                  <a:schemeClr val="tx2"/>
                </a:solidFill>
              </a:defRPr>
            </a:lvl1pPr>
            <a:lvl2pPr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376311"/>
            <a:ext cx="15122525" cy="178223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2495127"/>
            <a:ext cx="2142358" cy="154460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268379" y="2495127"/>
            <a:ext cx="12854146" cy="154460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379" y="2495127"/>
            <a:ext cx="12602104" cy="1544602"/>
          </a:xfrm>
        </p:spPr>
        <p:txBody>
          <a:bodyPr/>
          <a:lstStyle>
            <a:lvl1pPr algn="l">
              <a:buNone/>
              <a:defRPr sz="71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F932-8952-46F2-A4F4-FA95AB9CEFCC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732758"/>
            <a:ext cx="2142358" cy="1094095"/>
          </a:xfrm>
        </p:spPr>
        <p:txBody>
          <a:bodyPr>
            <a:noAutofit/>
          </a:bodyPr>
          <a:lstStyle>
            <a:lvl1pPr>
              <a:defRPr sz="3900">
                <a:solidFill>
                  <a:srgbClr val="FFFFFF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08168" y="2478547"/>
            <a:ext cx="6427073" cy="712893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012592" y="2478547"/>
            <a:ext cx="6427073" cy="7128933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F09648-8C3D-4609-B8F9-AAB50AC38219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148" y="425756"/>
            <a:ext cx="13484251" cy="135647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008168" y="3802098"/>
            <a:ext cx="6427073" cy="558433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7939326" y="3802098"/>
            <a:ext cx="6427073" cy="558433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91D2624-C084-4298-8AC4-23053FBE3C3A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1008168" y="2732758"/>
            <a:ext cx="6427073" cy="998051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3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7939326" y="2732758"/>
            <a:ext cx="6427073" cy="998051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3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BB40-695C-4BF5-B544-0CAF22D6A255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24730-DAE8-4ACB-BC66-401C5168C200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9742875"/>
            <a:ext cx="882147" cy="59407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9" y="425756"/>
            <a:ext cx="13358230" cy="1356478"/>
          </a:xfrm>
        </p:spPr>
        <p:txBody>
          <a:bodyPr anchor="ctr"/>
          <a:lstStyle>
            <a:lvl1pPr algn="l">
              <a:buNone/>
              <a:defRPr sz="71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A7398-7D08-4A22-BF5A-46452516D883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08168" y="2732758"/>
            <a:ext cx="2646442" cy="6772487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221267" tIns="295022" rIns="221267" bIns="147511"/>
          <a:lstStyle>
            <a:lvl1pPr marL="0" indent="0">
              <a:spcAft>
                <a:spcPts val="1613"/>
              </a:spcAft>
              <a:buNone/>
              <a:defRPr sz="2900"/>
            </a:lvl1pPr>
            <a:lvl2pPr>
              <a:buNone/>
              <a:defRPr sz="1900"/>
            </a:lvl2pPr>
            <a:lvl3pPr>
              <a:buNone/>
              <a:defRPr sz="1600"/>
            </a:lvl3pPr>
            <a:lvl4pPr>
              <a:buNone/>
              <a:defRPr sz="1500"/>
            </a:lvl4pPr>
            <a:lvl5pPr>
              <a:buNone/>
              <a:defRPr sz="15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906652" y="2732758"/>
            <a:ext cx="10585768" cy="689130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6442" y="8554720"/>
            <a:ext cx="12098020" cy="1069340"/>
          </a:xfrm>
        </p:spPr>
        <p:txBody>
          <a:bodyPr/>
          <a:lstStyle>
            <a:lvl1pPr marL="0" indent="0">
              <a:buFontTx/>
              <a:buNone/>
              <a:defRPr sz="2700"/>
            </a:lvl1pPr>
            <a:lvl2pPr>
              <a:buFontTx/>
              <a:buNone/>
              <a:defRPr sz="1900"/>
            </a:lvl2pPr>
            <a:lvl3pPr>
              <a:buFontTx/>
              <a:buNone/>
              <a:defRPr sz="1600"/>
            </a:lvl3pPr>
            <a:lvl4pPr>
              <a:buFontTx/>
              <a:buNone/>
              <a:defRPr sz="1500"/>
            </a:lvl4pPr>
            <a:lvl5pPr>
              <a:buFontTx/>
              <a:buNone/>
              <a:defRPr sz="15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5123" y="7128933"/>
            <a:ext cx="15122525" cy="13830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5123" y="7271512"/>
            <a:ext cx="2419604" cy="111211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5707" y="7257254"/>
            <a:ext cx="12566818" cy="111211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442" y="7247749"/>
            <a:ext cx="12098020" cy="1069340"/>
          </a:xfrm>
        </p:spPr>
        <p:txBody>
          <a:bodyPr anchor="ctr"/>
          <a:lstStyle>
            <a:lvl1pPr algn="l">
              <a:buNone/>
              <a:defRPr sz="45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2394400" y="0"/>
            <a:ext cx="166348" cy="107076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10333726" y="9742876"/>
            <a:ext cx="4410736" cy="569325"/>
          </a:xfrm>
        </p:spPr>
        <p:txBody>
          <a:bodyPr rtlCol="0"/>
          <a:lstStyle/>
          <a:p>
            <a:fld id="{3F279BF4-DFFC-40B1-B3ED-6B350922EC5A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7277451"/>
            <a:ext cx="2394400" cy="1034690"/>
          </a:xfrm>
        </p:spPr>
        <p:txBody>
          <a:bodyPr rtlCol="0"/>
          <a:lstStyle>
            <a:lvl1pPr>
              <a:defRPr sz="4500"/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646442" y="9742574"/>
            <a:ext cx="7561263" cy="569325"/>
          </a:xfrm>
        </p:spPr>
        <p:txBody>
          <a:bodyPr rtlCol="0"/>
          <a:lstStyle/>
          <a:p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80911" y="0"/>
            <a:ext cx="12541614" cy="7124181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5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008169" y="356447"/>
            <a:ext cx="13484251" cy="1544602"/>
          </a:xfrm>
          <a:prstGeom prst="rect">
            <a:avLst/>
          </a:prstGeom>
        </p:spPr>
        <p:txBody>
          <a:bodyPr vert="horz" lIns="147511" tIns="73756" rIns="147511" bIns="73756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13209" y="2495127"/>
            <a:ext cx="13484251" cy="7057644"/>
          </a:xfrm>
          <a:prstGeom prst="rect">
            <a:avLst/>
          </a:prstGeom>
        </p:spPr>
        <p:txBody>
          <a:bodyPr vert="horz" lIns="147511" tIns="73756" rIns="147511" bIns="73756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0081684" y="9742876"/>
            <a:ext cx="4410736" cy="569325"/>
          </a:xfrm>
          <a:prstGeom prst="rect">
            <a:avLst/>
          </a:prstGeom>
        </p:spPr>
        <p:txBody>
          <a:bodyPr vert="horz" lIns="147511" tIns="73756" rIns="147511" bIns="73756" anchor="ctr" anchorCtr="0"/>
          <a:lstStyle>
            <a:lvl1pPr algn="l" eaLnBrk="1" latinLnBrk="0" hangingPunct="1">
              <a:defRPr kumimoji="0" sz="2300">
                <a:solidFill>
                  <a:schemeClr val="tx2"/>
                </a:solidFill>
              </a:defRPr>
            </a:lvl1pPr>
          </a:lstStyle>
          <a:p>
            <a:fld id="{2A2B0A08-B0B5-4AE5-ADCB-AC624A2C91DA}" type="datetime8">
              <a:rPr lang="fa-IR" smtClean="0"/>
              <a:pPr/>
              <a:t>آوريل 27، 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008169" y="9742574"/>
            <a:ext cx="8965492" cy="569325"/>
          </a:xfrm>
          <a:prstGeom prst="rect">
            <a:avLst/>
          </a:prstGeom>
        </p:spPr>
        <p:txBody>
          <a:bodyPr vert="horz" lIns="147511" tIns="73756" rIns="147511" bIns="73756" anchor="ctr"/>
          <a:lstStyle>
            <a:lvl1pPr algn="r" eaLnBrk="1" latinLnBrk="0" hangingPunct="1">
              <a:defRPr kumimoji="0" sz="23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924812"/>
            <a:ext cx="15122525" cy="4990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996101"/>
            <a:ext cx="882147" cy="35644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76663" y="1996101"/>
            <a:ext cx="14145862" cy="35644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47511" tIns="73756" rIns="147511" bIns="7375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983724"/>
            <a:ext cx="882147" cy="381201"/>
          </a:xfrm>
          <a:prstGeom prst="rect">
            <a:avLst/>
          </a:prstGeom>
        </p:spPr>
        <p:txBody>
          <a:bodyPr vert="horz" lIns="147511" tIns="73756" rIns="147511" bIns="73756" anchor="ctr" anchorCtr="0">
            <a:normAutofit/>
          </a:bodyPr>
          <a:lstStyle>
            <a:lvl1pPr algn="ctr" eaLnBrk="1" latinLnBrk="0" hangingPunct="1">
              <a:defRPr kumimoji="0" sz="2300" b="1">
                <a:solidFill>
                  <a:srgbClr val="FFFFFF"/>
                </a:solidFill>
              </a:defRPr>
            </a:lvl1pPr>
          </a:lstStyle>
          <a:p>
            <a:fld id="{D8B9CFDA-E3DF-41D8-AEBF-5C700FD03A7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71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16289" indent="-516289" algn="r" rtl="1" eaLnBrk="1" latinLnBrk="0" hangingPunct="1">
        <a:spcBef>
          <a:spcPts val="1129"/>
        </a:spcBef>
        <a:buClr>
          <a:schemeClr val="accent2"/>
        </a:buClr>
        <a:buSzPct val="60000"/>
        <a:buFont typeface="Wingdings"/>
        <a:buChar char=""/>
        <a:defRPr kumimoji="0"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032577" indent="-442533" algn="r" rtl="1" eaLnBrk="1" latinLnBrk="0" hangingPunct="1">
        <a:spcBef>
          <a:spcPts val="887"/>
        </a:spcBef>
        <a:buClr>
          <a:schemeClr val="accent1"/>
        </a:buClr>
        <a:buSzPct val="70000"/>
        <a:buFont typeface="Wingdings 2"/>
        <a:buChar char=""/>
        <a:defRPr kumimoji="0"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indent="-368778" algn="r" rtl="1" eaLnBrk="1" latinLnBrk="0" hangingPunct="1">
        <a:spcBef>
          <a:spcPts val="807"/>
        </a:spcBef>
        <a:buClr>
          <a:schemeClr val="accent2"/>
        </a:buClr>
        <a:buSzPct val="75000"/>
        <a:buFont typeface="Wingdings"/>
        <a:buChar char="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indent="-368778" algn="r" rtl="1" eaLnBrk="1" latinLnBrk="0" hangingPunct="1">
        <a:spcBef>
          <a:spcPts val="645"/>
        </a:spcBef>
        <a:buClr>
          <a:schemeClr val="accent3"/>
        </a:buClr>
        <a:buSzPct val="7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indent="-368778" algn="r" rtl="1" eaLnBrk="1" latinLnBrk="0" hangingPunct="1">
        <a:spcBef>
          <a:spcPts val="645"/>
        </a:spcBef>
        <a:buClr>
          <a:schemeClr val="accent4"/>
        </a:buClr>
        <a:buSzPct val="65000"/>
        <a:buFont typeface="Wingdings"/>
        <a:buChar char="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392753" indent="-368778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835286" indent="-368778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277819" indent="-368778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9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720352" indent="-368778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9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7079" y="320628"/>
            <a:ext cx="14001848" cy="9474582"/>
          </a:xfrm>
          <a:prstGeom prst="rect">
            <a:avLst/>
          </a:prstGeom>
          <a:noFill/>
        </p:spPr>
        <p:txBody>
          <a:bodyPr wrap="square" lIns="147513" tIns="73756" rIns="147513" bIns="73756" rtlCol="1">
            <a:spAutoFit/>
          </a:bodyPr>
          <a:lstStyle/>
          <a:p>
            <a:pPr algn="ctr"/>
            <a:r>
              <a:rPr lang="fa-IR" sz="3100" b="1" dirty="0" smtClean="0">
                <a:solidFill>
                  <a:schemeClr val="bg1"/>
                </a:solidFill>
                <a:cs typeface="B Zar" pitchFamily="2" charset="-78"/>
              </a:rPr>
              <a:t>بنام خدا  </a:t>
            </a:r>
          </a:p>
          <a:p>
            <a:pPr algn="ctr"/>
            <a:endParaRPr lang="fa-IR" sz="31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endParaRPr lang="fa-IR" sz="1600" b="1" dirty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endParaRPr lang="fa-IR" sz="16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r>
              <a:rPr lang="fa-IR" sz="1600" b="1" dirty="0" smtClean="0">
                <a:solidFill>
                  <a:schemeClr val="bg1"/>
                </a:solidFill>
                <a:cs typeface="B Zar" pitchFamily="2" charset="-78"/>
              </a:rPr>
              <a:t> </a:t>
            </a:r>
          </a:p>
          <a:p>
            <a:pPr algn="ctr"/>
            <a:endParaRPr lang="fa-IR" sz="16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r>
              <a:rPr lang="fa-IR" sz="1700" b="1" dirty="0" smtClean="0">
                <a:solidFill>
                  <a:schemeClr val="bg1"/>
                </a:solidFill>
                <a:cs typeface="B Zar" pitchFamily="2" charset="-78"/>
              </a:rPr>
              <a:t>شهرداري منطقه يك تهران</a:t>
            </a:r>
            <a:r>
              <a:rPr lang="en-US" sz="17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17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1700" b="1" dirty="0" smtClean="0">
                <a:solidFill>
                  <a:schemeClr val="bg1"/>
                </a:solidFill>
                <a:cs typeface="B Zar" pitchFamily="2" charset="-78"/>
              </a:rPr>
              <a:t>معاونت شهرسازی و معماری</a:t>
            </a:r>
            <a:r>
              <a:rPr lang="en-US" sz="17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17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1700" b="1" dirty="0" smtClean="0">
                <a:solidFill>
                  <a:schemeClr val="bg1"/>
                </a:solidFill>
                <a:cs typeface="B Zar" pitchFamily="2" charset="-78"/>
              </a:rPr>
              <a:t> كميته نما و منظر شهري</a:t>
            </a:r>
            <a:r>
              <a:rPr lang="en-US" sz="1600" b="1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1600" b="1" dirty="0" smtClean="0">
                <a:solidFill>
                  <a:schemeClr val="bg1"/>
                </a:solidFill>
                <a:cs typeface="B Zar" pitchFamily="2" charset="-78"/>
              </a:rPr>
            </a:br>
            <a:endParaRPr lang="fa-IR" sz="16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endParaRPr lang="fa-IR" sz="31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endParaRPr lang="fa-IR" sz="31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r>
              <a:rPr lang="fa-IR" sz="4800" b="1" dirty="0" smtClean="0">
                <a:solidFill>
                  <a:schemeClr val="bg1"/>
                </a:solidFill>
                <a:cs typeface="B Zar" pitchFamily="2" charset="-78"/>
              </a:rPr>
              <a:t>مدارك و مستندات لازم جهت ارائه طرح نما</a:t>
            </a:r>
          </a:p>
          <a:p>
            <a:pPr algn="ctr"/>
            <a:endParaRPr lang="fa-IR" sz="4800" b="1" dirty="0" smtClean="0">
              <a:solidFill>
                <a:schemeClr val="bg1"/>
              </a:solidFill>
              <a:cs typeface="B Zar" pitchFamily="2" charset="-78"/>
            </a:endParaRPr>
          </a:p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شماره پرونده:</a:t>
            </a:r>
          </a:p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نام مالك:</a:t>
            </a:r>
            <a: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ناحيه:</a:t>
            </a:r>
            <a: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آدرس ملك:</a:t>
            </a:r>
            <a: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 نام طراح: </a:t>
            </a:r>
          </a:p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شماره تماس طراح :</a:t>
            </a:r>
            <a: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  <a:t>تاريخ :</a:t>
            </a:r>
            <a:br>
              <a:rPr lang="fa-IR" sz="2800" b="1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800" dirty="0" smtClean="0">
                <a:solidFill>
                  <a:schemeClr val="bg1"/>
                </a:solidFill>
                <a:cs typeface="B Zar" pitchFamily="2" charset="-78"/>
              </a:rPr>
            </a:br>
            <a:endParaRPr lang="fa-IR" sz="3100" b="1" dirty="0" smtClean="0">
              <a:solidFill>
                <a:schemeClr val="bg1"/>
              </a:solidFill>
              <a:cs typeface="B Zar" pitchFamily="2" charset="-78"/>
            </a:endParaRPr>
          </a:p>
        </p:txBody>
      </p:sp>
      <p:pic>
        <p:nvPicPr>
          <p:cNvPr id="6" name="Picture 5" descr="Picture1.jpg"/>
          <p:cNvPicPr/>
          <p:nvPr/>
        </p:nvPicPr>
        <p:blipFill>
          <a:blip r:embed="rId3"/>
          <a:srcRect b="31858"/>
          <a:stretch>
            <a:fillRect/>
          </a:stretch>
        </p:blipFill>
        <p:spPr>
          <a:xfrm>
            <a:off x="6844900" y="3189282"/>
            <a:ext cx="1090618" cy="1090618"/>
          </a:xfrm>
          <a:prstGeom prst="rect">
            <a:avLst/>
          </a:prstGeom>
        </p:spPr>
      </p:pic>
      <p:pic>
        <p:nvPicPr>
          <p:cNvPr id="7" name="Picture 6" descr="ARM SH 1.jpg"/>
          <p:cNvPicPr/>
          <p:nvPr/>
        </p:nvPicPr>
        <p:blipFill>
          <a:blip r:embed="rId4"/>
          <a:stretch>
            <a:fillRect/>
          </a:stretch>
        </p:blipFill>
        <p:spPr>
          <a:xfrm>
            <a:off x="6773462" y="1098532"/>
            <a:ext cx="1199124" cy="11991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51262" y="9394594"/>
            <a:ext cx="112188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  <a:cs typeface="B Zar" pitchFamily="2" charset="-78"/>
              </a:rPr>
              <a:t>ارائه طرح نما منوط به درخواست کتبی مالک به شهرداری و کپی پروانه ساختمانی  می باشد.</a:t>
            </a:r>
            <a:r>
              <a:rPr lang="en-US" sz="24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400" dirty="0" smtClean="0">
                <a:solidFill>
                  <a:schemeClr val="bg1"/>
                </a:solidFill>
                <a:cs typeface="B Zar" pitchFamily="2" charset="-78"/>
              </a:rPr>
            </a:br>
            <a:r>
              <a:rPr lang="fa-IR" sz="2400" dirty="0" smtClean="0">
                <a:solidFill>
                  <a:schemeClr val="bg1"/>
                </a:solidFill>
                <a:cs typeface="B Zar" pitchFamily="2" charset="-78"/>
              </a:rPr>
              <a:t>تکمیل چک لیست مدارک و ضوابط توسط طراح نماکلیه مدارک و مستندات ارائه شده می بایست ممهور به مهر و امضاء مهندس طراح ذی صلاح باشد.</a:t>
            </a:r>
          </a:p>
          <a:p>
            <a:r>
              <a:rPr lang="en-US" sz="2400" dirty="0" smtClean="0">
                <a:solidFill>
                  <a:schemeClr val="bg1"/>
                </a:solidFill>
                <a:cs typeface="B Zar" pitchFamily="2" charset="-78"/>
              </a:rPr>
              <a:t/>
            </a:r>
            <a:br>
              <a:rPr lang="en-US" sz="2400" dirty="0" smtClean="0">
                <a:solidFill>
                  <a:schemeClr val="bg1"/>
                </a:solidFill>
                <a:cs typeface="B Zar" pitchFamily="2" charset="-78"/>
              </a:rPr>
            </a:br>
            <a:endParaRPr lang="fa-IR" sz="2400" dirty="0" smtClean="0">
              <a:solidFill>
                <a:schemeClr val="bg1"/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9-نقشه هاي نماهاي تمام جبهه هاي قابل رويت از معبر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 (معرفی و جانمایی موقعیت مصالح نما با مقياس 200/1 يا 100/1)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400110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10-تصاویر واقعی مصالح کاربردی به لحاظ  بافت و رنگ و سایر مشخصات فنی</a:t>
            </a:r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41462" y="1231899"/>
          <a:ext cx="12420600" cy="7437845"/>
        </p:xfrm>
        <a:graphic>
          <a:graphicData uri="http://schemas.openxmlformats.org/drawingml/2006/table">
            <a:tbl>
              <a:tblPr rtl="1"/>
              <a:tblGrid>
                <a:gridCol w="606424"/>
                <a:gridCol w="2933700"/>
                <a:gridCol w="6134100"/>
                <a:gridCol w="2746376"/>
              </a:tblGrid>
              <a:tr h="685801">
                <a:tc gridSpan="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B Zar"/>
                        </a:rPr>
                        <a:t>جدول راهنماي مصالح نما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2244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B Zar"/>
                        </a:rPr>
                        <a:t>ردیف</a:t>
                      </a:r>
                      <a:endParaRPr lang="en-US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B Zar"/>
                        </a:rPr>
                        <a:t>نام مصالح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B Zar"/>
                        </a:rPr>
                        <a:t>تصویر مصالح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2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B Zar"/>
                        </a:rPr>
                        <a:t>درصد کاربرد در هر جبهه از بنا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 dirty="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B Zar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11-تصاوير سه بعدي رنگي با کیفیت از طرح نورپردازي نما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 (الزامی در خصوص ابنیه غیرمسکونی یا واقع در مجاورت معابر اصلی)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12-نقشه موقعیت منابع نورپردازي در نما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 (الزامی در خصوص ابنیه غیرمسکونی یا واقع در مجاورت معابر اصلی)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13-نقشه هاي معماري مصوب دارای مهر دفتر خدمات الکترونیک– پلان طبقه همكف 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(مقياس 1/200يا 1/100)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14-نقشه هاي معماري مصوب دارای مهر دفتر خدمات الکترونیک– پلان طبقات 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(مقياس 1/200يا 1/100)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15-نقشه هاي معماري مصوب دارای مهر دفتر خدمات الکترونیک– پلان بام /باغ-بام</a:t>
            </a:r>
            <a:r>
              <a:rPr lang="en-US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</a:t>
            </a:r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در صورت وجود 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(مقياس 1/200يا 1/100)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400110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16- تصویر سه بعدي طرح  باغ-بام</a:t>
            </a:r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17- نقشه هاي معماري مصوب– برش هاي عرضي و طولي دارای مهر دفتر خدمات الکترونیک</a:t>
            </a:r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 (مقياس 200/1 يا 100/1)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862" y="9385300"/>
            <a:ext cx="9372599" cy="1169551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18-جزئيات اجرايي مربوط به کلیه عناصر الحاقي نما- (مقياس 1/20) – 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مشخص نمودن نحوه اتصال کلیه عناصر الحاقی به سازه اصلی، ابعاد و اندازه ها و لایه های اجرایی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(بازشوها، پیش آمدگی ، نرده، قاب سازی، ستون، سايبان، آبچکان، خط بام  بنا، جان پناه، منابع نوری، تابلو و . . . 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92552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1- تصاویر کپی پروانه ساختمانی/عدم خلاف </a:t>
            </a:r>
          </a:p>
          <a:p>
            <a:r>
              <a:rPr lang="fa-IR" sz="21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(تمامی صفحات گواهی)</a:t>
            </a: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6662" y="469900"/>
            <a:ext cx="6248400" cy="861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42262" y="469900"/>
            <a:ext cx="6248400" cy="861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5462" y="9515614"/>
            <a:ext cx="8991600" cy="707886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19-نقشه های تیپ بندی در و پنجره ها</a:t>
            </a:r>
          </a:p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 (ابعاد، نوع، بازشو/متحرک)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5462" y="9670990"/>
            <a:ext cx="8991600" cy="400110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20- طرح سه بعدی  و نقشه دیوار محوطه در مجاورت گذر </a:t>
            </a:r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863" y="9385300"/>
            <a:ext cx="8991600" cy="1169551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21- جزئيات اجرايي مربوط به کلیه عناصر الحاقي نما- (مقياس 1/20) – 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مشخص نمودن نحوه اتصال کلیه عناصر الحاقی به سازه اصلی، ابعاد و اندازه ها و لایه های اجرایی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(بازشوها، پیش آمدگی ، نرده، قاب سازی، ستون، سايبان، آبچکان، خط بام  بنا، جان پناه، منابع نوری، تابلو و . . . 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730313"/>
            <a:ext cx="8313980" cy="569387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2- اسکن فرم تکمیل شده چک لیست مدارک و ضوابط با مهر و امضاء مهندس طراح نما</a:t>
            </a: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6662" y="469900"/>
            <a:ext cx="6248400" cy="861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42262" y="469900"/>
            <a:ext cx="6248400" cy="861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92552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3-تصاویر وضعیت فعلی بنا                                                                                        </a:t>
            </a:r>
          </a:p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مرحله ساختمانی: </a:t>
            </a: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6662" y="469900"/>
            <a:ext cx="6248400" cy="861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42262" y="469900"/>
            <a:ext cx="6248400" cy="86106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664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92552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4-تصاویر بناهای همجوار (حداقل دو پلاک از طرفین بنا) و روبروی ملک و ابنیه شاخص محله (معاصر و تاریخی)                                                                                        </a:t>
            </a: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32622" y="4889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36324" y="317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44924" y="4889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848626" y="317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924" y="4889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8626" y="317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1348960" y="4889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1352662" y="317500"/>
            <a:ext cx="3600000" cy="442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a-IR" dirty="0" smtClean="0"/>
          </a:p>
          <a:p>
            <a:pPr algn="ct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664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3662" y="9537701"/>
            <a:ext cx="8313980" cy="1107996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5- جانمايي طرح سه بعدی نما  در ميان تصاویر بناهاي همجوار حداقل دو  پلاك از هر طرف بنا 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18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(</a:t>
            </a:r>
            <a:r>
              <a:rPr lang="fa-IR" sz="18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ضروری ست در این سند بخشی از جداره شهری با جانمایی طرح سه بعدی ملک در حال ساخت به صورت واقعی و دقیق ارائه گردد.)</a:t>
            </a:r>
            <a:endParaRPr lang="en-US" sz="18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32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861774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6- نقشه سايت پلان جانمايي ملک در ميان بناهاي همجوار و معابر پیرامونی  (مقياس 200/1 يا 500/1) 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704417" cy="1169551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7-بیان منطق طرح پيشنهادي نما 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(نحوه ارائه فرآیند طراحی مي تواند به صورت متن، دیاگرام،كروكي تحليلي و تصوير به دلخواه طراح جهت توجیه طرح، انتخاب گردد)</a:t>
            </a:r>
            <a:endParaRPr lang="en-US" sz="2000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endParaRPr lang="en-US" sz="1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81425" y="2131990"/>
            <a:ext cx="87804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http://services6.tehran.ir/DesktopModules/TMNewDetailedPlan/ViewMap.aspx?d=131556485</a:t>
            </a:r>
            <a:endParaRPr lang="fa-IR" dirty="0"/>
          </a:p>
        </p:txBody>
      </p:sp>
      <p:sp>
        <p:nvSpPr>
          <p:cNvPr id="20" name="Rectangle 19"/>
          <p:cNvSpPr/>
          <p:nvPr/>
        </p:nvSpPr>
        <p:spPr>
          <a:xfrm>
            <a:off x="12227965" y="9537700"/>
            <a:ext cx="2717411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شماره پرونده :                  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35437" y="9994900"/>
            <a:ext cx="2698175" cy="415498"/>
          </a:xfrm>
          <a:prstGeom prst="rect">
            <a:avLst/>
          </a:prstGeom>
          <a:ln w="3175">
            <a:noFill/>
          </a:ln>
        </p:spPr>
        <p:txBody>
          <a:bodyPr wrap="none">
            <a:spAutoFit/>
          </a:bodyPr>
          <a:lstStyle/>
          <a:p>
            <a:r>
              <a:rPr lang="fa-IR" sz="21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ناحیه:                                  </a:t>
            </a:r>
            <a:endParaRPr lang="en-US" sz="21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تصاويري از وضع فعلي بناي در حال توسعه</a:t>
            </a: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00282" y="9537701"/>
            <a:ext cx="7932980" cy="1015663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8-تصاوير سه بعدي رنگي با کیفیت از كليه نماهای قابل رويت از معابر اعم از نمای اصلی و یا نمای جانبی</a:t>
            </a:r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lvl="0"/>
            <a:endParaRPr lang="en-US" sz="2000" b="1" dirty="0" smtClean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7062" y="393700"/>
            <a:ext cx="13792200" cy="88392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9442390"/>
            <a:ext cx="3575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مهرو امضا مهندس معمار طراح نما</a:t>
            </a:r>
            <a:endParaRPr lang="en-US" sz="1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2">
      <a:dk1>
        <a:sysClr val="windowText" lastClr="000000"/>
      </a:dk1>
      <a:lt1>
        <a:sysClr val="window" lastClr="FFFFFF"/>
      </a:lt1>
      <a:dk2>
        <a:srgbClr val="FFFFFF"/>
      </a:dk2>
      <a:lt2>
        <a:srgbClr val="EAEBDE"/>
      </a:lt2>
      <a:accent1>
        <a:srgbClr val="D8D8D8"/>
      </a:accent1>
      <a:accent2>
        <a:srgbClr val="A5A5A5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5415</TotalTime>
  <Words>1077</Words>
  <Application>Microsoft Office PowerPoint</Application>
  <PresentationFormat>Custom</PresentationFormat>
  <Paragraphs>177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abnus</dc:creator>
  <cp:lastModifiedBy>alavi-sm</cp:lastModifiedBy>
  <cp:revision>603</cp:revision>
  <cp:lastPrinted>2016-11-24T10:28:34Z</cp:lastPrinted>
  <dcterms:created xsi:type="dcterms:W3CDTF">2014-09-04T15:03:45Z</dcterms:created>
  <dcterms:modified xsi:type="dcterms:W3CDTF">2019-04-27T09:32:12Z</dcterms:modified>
</cp:coreProperties>
</file>